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4" d="100"/>
          <a:sy n="34" d="100"/>
        </p:scale>
        <p:origin x="-209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3275C3-979F-2148-88C6-7E9E9406986B}" type="datetimeFigureOut">
              <a:rPr lang="en-US" smtClean="0"/>
              <a:t>10/27/17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5F8F9-2DFB-C240-85D7-979369CF0CBD}" type="slidenum">
              <a:rPr lang="en-US" smtClean="0"/>
              <a:t>‹#›</a:t>
            </a:fld>
            <a:endParaRPr lang="en-US"/>
          </a:p>
        </p:txBody>
      </p:sp>
    </p:spTree>
    <p:extLst>
      <p:ext uri="{BB962C8B-B14F-4D97-AF65-F5344CB8AC3E}">
        <p14:creationId xmlns:p14="http://schemas.microsoft.com/office/powerpoint/2010/main" val="34208659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25B694D2-9D11-B94E-BC64-F75F451F327B}" type="slidenum">
              <a:rPr lang="en-US" sz="1200"/>
              <a:pPr eaLnBrk="1" hangingPunct="1"/>
              <a:t>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164CB8BF-E4A4-BA4D-A0BC-0A15AC61DB3C}" type="slidenum">
              <a:rPr lang="en-US" sz="1200"/>
              <a:pPr eaLnBrk="1" hangingPunct="1"/>
              <a:t>13</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6E2D06-DFF4-F24B-80AB-DCBB444DE4CF}" type="datetimeFigureOut">
              <a:rPr lang="en-US" smtClean="0"/>
              <a:t>10/27/17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E56C9-9718-E84D-AADF-71340775303D}" type="slidenum">
              <a:rPr lang="en-US" smtClean="0"/>
              <a:t>‹#›</a:t>
            </a:fld>
            <a:endParaRPr lang="en-US"/>
          </a:p>
        </p:txBody>
      </p:sp>
    </p:spTree>
    <p:extLst>
      <p:ext uri="{BB962C8B-B14F-4D97-AF65-F5344CB8AC3E}">
        <p14:creationId xmlns:p14="http://schemas.microsoft.com/office/powerpoint/2010/main" val="10863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E2D06-DFF4-F24B-80AB-DCBB444DE4CF}" type="datetimeFigureOut">
              <a:rPr lang="en-US" smtClean="0"/>
              <a:t>10/27/17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E56C9-9718-E84D-AADF-71340775303D}" type="slidenum">
              <a:rPr lang="en-US" smtClean="0"/>
              <a:t>‹#›</a:t>
            </a:fld>
            <a:endParaRPr lang="en-US"/>
          </a:p>
        </p:txBody>
      </p:sp>
    </p:spTree>
    <p:extLst>
      <p:ext uri="{BB962C8B-B14F-4D97-AF65-F5344CB8AC3E}">
        <p14:creationId xmlns:p14="http://schemas.microsoft.com/office/powerpoint/2010/main" val="297572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E2D06-DFF4-F24B-80AB-DCBB444DE4CF}" type="datetimeFigureOut">
              <a:rPr lang="en-US" smtClean="0"/>
              <a:t>10/27/17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E56C9-9718-E84D-AADF-71340775303D}" type="slidenum">
              <a:rPr lang="en-US" smtClean="0"/>
              <a:t>‹#›</a:t>
            </a:fld>
            <a:endParaRPr lang="en-US"/>
          </a:p>
        </p:txBody>
      </p:sp>
    </p:spTree>
    <p:extLst>
      <p:ext uri="{BB962C8B-B14F-4D97-AF65-F5344CB8AC3E}">
        <p14:creationId xmlns:p14="http://schemas.microsoft.com/office/powerpoint/2010/main" val="229439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E2D06-DFF4-F24B-80AB-DCBB444DE4CF}" type="datetimeFigureOut">
              <a:rPr lang="en-US" smtClean="0"/>
              <a:t>10/27/17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E56C9-9718-E84D-AADF-71340775303D}" type="slidenum">
              <a:rPr lang="en-US" smtClean="0"/>
              <a:t>‹#›</a:t>
            </a:fld>
            <a:endParaRPr lang="en-US"/>
          </a:p>
        </p:txBody>
      </p:sp>
    </p:spTree>
    <p:extLst>
      <p:ext uri="{BB962C8B-B14F-4D97-AF65-F5344CB8AC3E}">
        <p14:creationId xmlns:p14="http://schemas.microsoft.com/office/powerpoint/2010/main" val="78219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E2D06-DFF4-F24B-80AB-DCBB444DE4CF}" type="datetimeFigureOut">
              <a:rPr lang="en-US" smtClean="0"/>
              <a:t>10/27/17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E56C9-9718-E84D-AADF-71340775303D}" type="slidenum">
              <a:rPr lang="en-US" smtClean="0"/>
              <a:t>‹#›</a:t>
            </a:fld>
            <a:endParaRPr lang="en-US"/>
          </a:p>
        </p:txBody>
      </p:sp>
    </p:spTree>
    <p:extLst>
      <p:ext uri="{BB962C8B-B14F-4D97-AF65-F5344CB8AC3E}">
        <p14:creationId xmlns:p14="http://schemas.microsoft.com/office/powerpoint/2010/main" val="337189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6E2D06-DFF4-F24B-80AB-DCBB444DE4CF}" type="datetimeFigureOut">
              <a:rPr lang="en-US" smtClean="0"/>
              <a:t>10/27/17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E56C9-9718-E84D-AADF-71340775303D}" type="slidenum">
              <a:rPr lang="en-US" smtClean="0"/>
              <a:t>‹#›</a:t>
            </a:fld>
            <a:endParaRPr lang="en-US"/>
          </a:p>
        </p:txBody>
      </p:sp>
    </p:spTree>
    <p:extLst>
      <p:ext uri="{BB962C8B-B14F-4D97-AF65-F5344CB8AC3E}">
        <p14:creationId xmlns:p14="http://schemas.microsoft.com/office/powerpoint/2010/main" val="31494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6E2D06-DFF4-F24B-80AB-DCBB444DE4CF}" type="datetimeFigureOut">
              <a:rPr lang="en-US" smtClean="0"/>
              <a:t>10/27/17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2E56C9-9718-E84D-AADF-71340775303D}" type="slidenum">
              <a:rPr lang="en-US" smtClean="0"/>
              <a:t>‹#›</a:t>
            </a:fld>
            <a:endParaRPr lang="en-US"/>
          </a:p>
        </p:txBody>
      </p:sp>
    </p:spTree>
    <p:extLst>
      <p:ext uri="{BB962C8B-B14F-4D97-AF65-F5344CB8AC3E}">
        <p14:creationId xmlns:p14="http://schemas.microsoft.com/office/powerpoint/2010/main" val="66682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6E2D06-DFF4-F24B-80AB-DCBB444DE4CF}" type="datetimeFigureOut">
              <a:rPr lang="en-US" smtClean="0"/>
              <a:t>10/27/17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2E56C9-9718-E84D-AADF-71340775303D}" type="slidenum">
              <a:rPr lang="en-US" smtClean="0"/>
              <a:t>‹#›</a:t>
            </a:fld>
            <a:endParaRPr lang="en-US"/>
          </a:p>
        </p:txBody>
      </p:sp>
    </p:spTree>
    <p:extLst>
      <p:ext uri="{BB962C8B-B14F-4D97-AF65-F5344CB8AC3E}">
        <p14:creationId xmlns:p14="http://schemas.microsoft.com/office/powerpoint/2010/main" val="108294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E2D06-DFF4-F24B-80AB-DCBB444DE4CF}" type="datetimeFigureOut">
              <a:rPr lang="en-US" smtClean="0"/>
              <a:t>10/27/17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2E56C9-9718-E84D-AADF-71340775303D}" type="slidenum">
              <a:rPr lang="en-US" smtClean="0"/>
              <a:t>‹#›</a:t>
            </a:fld>
            <a:endParaRPr lang="en-US"/>
          </a:p>
        </p:txBody>
      </p:sp>
    </p:spTree>
    <p:extLst>
      <p:ext uri="{BB962C8B-B14F-4D97-AF65-F5344CB8AC3E}">
        <p14:creationId xmlns:p14="http://schemas.microsoft.com/office/powerpoint/2010/main" val="41807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E2D06-DFF4-F24B-80AB-DCBB444DE4CF}" type="datetimeFigureOut">
              <a:rPr lang="en-US" smtClean="0"/>
              <a:t>10/27/17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E56C9-9718-E84D-AADF-71340775303D}" type="slidenum">
              <a:rPr lang="en-US" smtClean="0"/>
              <a:t>‹#›</a:t>
            </a:fld>
            <a:endParaRPr lang="en-US"/>
          </a:p>
        </p:txBody>
      </p:sp>
    </p:spTree>
    <p:extLst>
      <p:ext uri="{BB962C8B-B14F-4D97-AF65-F5344CB8AC3E}">
        <p14:creationId xmlns:p14="http://schemas.microsoft.com/office/powerpoint/2010/main" val="330949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E2D06-DFF4-F24B-80AB-DCBB444DE4CF}" type="datetimeFigureOut">
              <a:rPr lang="en-US" smtClean="0"/>
              <a:t>10/27/17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E56C9-9718-E84D-AADF-71340775303D}" type="slidenum">
              <a:rPr lang="en-US" smtClean="0"/>
              <a:t>‹#›</a:t>
            </a:fld>
            <a:endParaRPr lang="en-US"/>
          </a:p>
        </p:txBody>
      </p:sp>
    </p:spTree>
    <p:extLst>
      <p:ext uri="{BB962C8B-B14F-4D97-AF65-F5344CB8AC3E}">
        <p14:creationId xmlns:p14="http://schemas.microsoft.com/office/powerpoint/2010/main" val="33310672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E2D06-DFF4-F24B-80AB-DCBB444DE4CF}" type="datetimeFigureOut">
              <a:rPr lang="en-US" smtClean="0"/>
              <a:t>10/27/17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E56C9-9718-E84D-AADF-71340775303D}" type="slidenum">
              <a:rPr lang="en-US" smtClean="0"/>
              <a:t>‹#›</a:t>
            </a:fld>
            <a:endParaRPr lang="en-US"/>
          </a:p>
        </p:txBody>
      </p:sp>
    </p:spTree>
    <p:extLst>
      <p:ext uri="{BB962C8B-B14F-4D97-AF65-F5344CB8AC3E}">
        <p14:creationId xmlns:p14="http://schemas.microsoft.com/office/powerpoint/2010/main" val="959301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3338"/>
            <a:ext cx="8229600" cy="457200"/>
          </a:xfrm>
        </p:spPr>
        <p:txBody>
          <a:bodyPr rtlCol="0">
            <a:normAutofit fontScale="90000"/>
          </a:bodyPr>
          <a:lstStyle/>
          <a:p>
            <a:pPr eaLnBrk="1" fontAlgn="auto" hangingPunct="1">
              <a:spcAft>
                <a:spcPts val="0"/>
              </a:spcAft>
              <a:defRPr/>
            </a:pPr>
            <a:r>
              <a:rPr lang="en-US" dirty="0" smtClean="0">
                <a:ea typeface="+mj-ea"/>
                <a:cs typeface="+mj-cs"/>
              </a:rPr>
              <a:t>Monday 10/23/17 Week #8</a:t>
            </a:r>
          </a:p>
        </p:txBody>
      </p:sp>
      <p:sp>
        <p:nvSpPr>
          <p:cNvPr id="14338" name="Content Placeholder 4"/>
          <p:cNvSpPr>
            <a:spLocks noGrp="1"/>
          </p:cNvSpPr>
          <p:nvPr>
            <p:ph idx="1"/>
          </p:nvPr>
        </p:nvSpPr>
        <p:spPr>
          <a:xfrm>
            <a:off x="31750" y="457200"/>
            <a:ext cx="9112250" cy="2895600"/>
          </a:xfrm>
        </p:spPr>
        <p:txBody>
          <a:bodyPr/>
          <a:lstStyle/>
          <a:p>
            <a:r>
              <a:rPr lang="en-US" sz="2400" b="1" u="sng" dirty="0">
                <a:solidFill>
                  <a:schemeClr val="accent2"/>
                </a:solidFill>
                <a:latin typeface="Calibri" charset="0"/>
                <a:ea typeface="MS PGothic" charset="0"/>
              </a:rPr>
              <a:t>What now…(write on </a:t>
            </a:r>
            <a:r>
              <a:rPr lang="en-US" sz="2400" b="1" u="sng" dirty="0" err="1">
                <a:solidFill>
                  <a:schemeClr val="accent2"/>
                </a:solidFill>
                <a:latin typeface="Calibri" charset="0"/>
                <a:ea typeface="MS PGothic" charset="0"/>
              </a:rPr>
              <a:t>bellringer</a:t>
            </a:r>
            <a:r>
              <a:rPr lang="en-US" sz="2400" b="1" u="sng">
                <a:solidFill>
                  <a:schemeClr val="accent2"/>
                </a:solidFill>
                <a:latin typeface="Calibri" charset="0"/>
                <a:ea typeface="MS PGothic" charset="0"/>
              </a:rPr>
              <a:t> sheet in a complete sentence)</a:t>
            </a:r>
          </a:p>
          <a:p>
            <a:pPr>
              <a:buFont typeface="Arial" charset="0"/>
              <a:buNone/>
            </a:pPr>
            <a:r>
              <a:rPr lang="en-US" sz="2400" b="1">
                <a:latin typeface="Calibri" charset="0"/>
                <a:ea typeface="MS PGothic" charset="0"/>
              </a:rPr>
              <a:t> </a:t>
            </a:r>
            <a:r>
              <a:rPr lang="en-US" sz="2000" b="1">
                <a:latin typeface="Calibri" charset="0"/>
                <a:ea typeface="MS PGothic" charset="0"/>
              </a:rPr>
              <a:t>Draw out the energy pyramid. There are typically 4 levels displayed on a energy pyramid. Use the following terms </a:t>
            </a:r>
            <a:r>
              <a:rPr lang="en-US" sz="2000" b="1">
                <a:solidFill>
                  <a:srgbClr val="FF0000"/>
                </a:solidFill>
                <a:latin typeface="Calibri" charset="0"/>
                <a:ea typeface="MS PGothic" charset="0"/>
              </a:rPr>
              <a:t>(secondary consumer, primary consumer, producer, tertiary consumer) </a:t>
            </a:r>
            <a:r>
              <a:rPr lang="en-US" sz="2000" b="1">
                <a:latin typeface="Calibri" charset="0"/>
                <a:ea typeface="MS PGothic" charset="0"/>
              </a:rPr>
              <a:t>and predict where each one belongs on the pyramid by writing in Explain why you made each choice.</a:t>
            </a:r>
            <a:endParaRPr lang="en-US" sz="2000" b="1" u="sng">
              <a:solidFill>
                <a:schemeClr val="accent2"/>
              </a:solidFill>
              <a:latin typeface="Calibri" charset="0"/>
              <a:ea typeface="MS PGothic" charset="0"/>
            </a:endParaRPr>
          </a:p>
          <a:p>
            <a:pPr>
              <a:buFont typeface="Arial" charset="0"/>
              <a:buNone/>
            </a:pPr>
            <a:r>
              <a:rPr lang="en-US" sz="2400" b="1" u="sng">
                <a:solidFill>
                  <a:schemeClr val="accent2"/>
                </a:solidFill>
                <a:latin typeface="Calibri" charset="0"/>
                <a:ea typeface="MS PGothic" charset="0"/>
              </a:rPr>
              <a:t>So what…</a:t>
            </a:r>
            <a:r>
              <a:rPr lang="en-US" sz="2400" b="1" u="sng">
                <a:latin typeface="Calibri" charset="0"/>
                <a:ea typeface="MS PGothic" charset="0"/>
              </a:rPr>
              <a:t> </a:t>
            </a:r>
            <a:r>
              <a:rPr lang="en-US" sz="2400" b="1" u="sng">
                <a:solidFill>
                  <a:schemeClr val="accent2"/>
                </a:solidFill>
                <a:latin typeface="Calibri" charset="0"/>
                <a:ea typeface="MS PGothic" charset="0"/>
              </a:rPr>
              <a:t>(write on bellringer sheet in a complete sentence)</a:t>
            </a:r>
          </a:p>
          <a:p>
            <a:pPr>
              <a:buFont typeface="Arial" charset="0"/>
              <a:buNone/>
            </a:pPr>
            <a:r>
              <a:rPr lang="en-US" sz="1800" b="1">
                <a:latin typeface="Calibri" charset="0"/>
                <a:ea typeface="MS PGothic" charset="0"/>
              </a:rPr>
              <a:t>When you look outside which of the following do you see more, </a:t>
            </a:r>
            <a:r>
              <a:rPr lang="en-US" sz="1800" b="1">
                <a:solidFill>
                  <a:srgbClr val="FF0000"/>
                </a:solidFill>
                <a:latin typeface="Calibri" charset="0"/>
                <a:ea typeface="MS PGothic" charset="0"/>
              </a:rPr>
              <a:t>secondary consumer, primary consumer, producer, or a tertiary consumer, </a:t>
            </a:r>
            <a:r>
              <a:rPr lang="en-US" sz="1800" b="1">
                <a:latin typeface="Calibri" charset="0"/>
                <a:ea typeface="MS PGothic" charset="0"/>
              </a:rPr>
              <a:t>more?</a:t>
            </a:r>
          </a:p>
        </p:txBody>
      </p:sp>
      <p:sp>
        <p:nvSpPr>
          <p:cNvPr id="14339" name="TextBox 5"/>
          <p:cNvSpPr txBox="1">
            <a:spLocks noChangeArrowheads="1"/>
          </p:cNvSpPr>
          <p:nvPr/>
        </p:nvSpPr>
        <p:spPr bwMode="auto">
          <a:xfrm>
            <a:off x="2133600" y="3352800"/>
            <a:ext cx="507841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b="1">
                <a:solidFill>
                  <a:schemeClr val="tx2"/>
                </a:solidFill>
              </a:rPr>
              <a:t>Homework:</a:t>
            </a:r>
          </a:p>
          <a:p>
            <a:pPr eaLnBrk="1" hangingPunct="1">
              <a:spcBef>
                <a:spcPts val="1800"/>
              </a:spcBef>
              <a:buClr>
                <a:schemeClr val="accent1"/>
              </a:buClr>
              <a:buSzPct val="130000"/>
              <a:buFont typeface="Wingdings" charset="0"/>
              <a:buChar char="§"/>
            </a:pPr>
            <a:r>
              <a:rPr lang="en-US" b="1">
                <a:solidFill>
                  <a:srgbClr val="404040"/>
                </a:solidFill>
              </a:rPr>
              <a:t>Read page 79-83 in your textbook, Answer 1a,1b,2a,2b on page 86</a:t>
            </a:r>
          </a:p>
          <a:p>
            <a:pPr eaLnBrk="1" hangingPunct="1">
              <a:spcBef>
                <a:spcPts val="1800"/>
              </a:spcBef>
              <a:buClr>
                <a:schemeClr val="accent1"/>
              </a:buClr>
              <a:buSzPct val="130000"/>
              <a:buFont typeface="Wingdings" charset="0"/>
              <a:buChar char="§"/>
            </a:pPr>
            <a:r>
              <a:rPr lang="en-US" b="1">
                <a:solidFill>
                  <a:srgbClr val="404040"/>
                </a:solidFill>
              </a:rPr>
              <a:t>Quiz 2.2 Friday </a:t>
            </a:r>
            <a:endParaRPr lang="en-US" b="1">
              <a:solidFill>
                <a:schemeClr val="tx2"/>
              </a:solidFill>
            </a:endParaRPr>
          </a:p>
          <a:p>
            <a:pPr eaLnBrk="1" hangingPunct="1"/>
            <a:endParaRPr lang="en-US" b="1">
              <a:solidFill>
                <a:schemeClr val="tx2"/>
              </a:solidFill>
            </a:endParaRPr>
          </a:p>
        </p:txBody>
      </p:sp>
      <p:sp>
        <p:nvSpPr>
          <p:cNvPr id="5" name="Right Arrow 4"/>
          <p:cNvSpPr/>
          <p:nvPr/>
        </p:nvSpPr>
        <p:spPr>
          <a:xfrm rot="19477206">
            <a:off x="-231775" y="5287963"/>
            <a:ext cx="2743200" cy="863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Write on your pink calendar</a:t>
            </a:r>
          </a:p>
        </p:txBody>
      </p:sp>
      <p:pic>
        <p:nvPicPr>
          <p:cNvPr id="205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7563" y="3581400"/>
            <a:ext cx="1976437"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205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448300"/>
            <a:ext cx="24384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4343" name="TextBox 1"/>
          <p:cNvSpPr txBox="1">
            <a:spLocks noChangeArrowheads="1"/>
          </p:cNvSpPr>
          <p:nvPr/>
        </p:nvSpPr>
        <p:spPr bwMode="auto">
          <a:xfrm>
            <a:off x="0" y="3581400"/>
            <a:ext cx="20939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2000" b="1" u="sng">
                <a:solidFill>
                  <a:srgbClr val="0000FF"/>
                </a:solidFill>
              </a:rPr>
              <a:t>Take out page 11,</a:t>
            </a:r>
          </a:p>
          <a:p>
            <a:pPr eaLnBrk="1" hangingPunct="1"/>
            <a:r>
              <a:rPr lang="en-US" sz="2000" b="1" u="sng">
                <a:solidFill>
                  <a:srgbClr val="0000FF"/>
                </a:solidFill>
              </a:rPr>
              <a:t>Debate Reflection</a:t>
            </a:r>
          </a:p>
          <a:p>
            <a:pPr eaLnBrk="1" hangingPunct="1"/>
            <a:r>
              <a:rPr lang="en-US" sz="2000" b="1" u="sng">
                <a:solidFill>
                  <a:srgbClr val="0000FF"/>
                </a:solidFill>
              </a:rPr>
              <a:t>Put in Bins ASAP</a:t>
            </a:r>
          </a:p>
          <a:p>
            <a:pPr eaLnBrk="1" hangingPunct="1"/>
            <a:endParaRPr lang="en-US" sz="2000" b="1" u="sng">
              <a:solidFill>
                <a:srgbClr val="0000FF"/>
              </a:solidFill>
            </a:endParaRPr>
          </a:p>
        </p:txBody>
      </p:sp>
      <p:sp>
        <p:nvSpPr>
          <p:cNvPr id="14344" name="TextBox 2"/>
          <p:cNvSpPr txBox="1">
            <a:spLocks noChangeArrowheads="1"/>
          </p:cNvSpPr>
          <p:nvPr/>
        </p:nvSpPr>
        <p:spPr bwMode="auto">
          <a:xfrm>
            <a:off x="4114800" y="3352800"/>
            <a:ext cx="3905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b="1">
                <a:solidFill>
                  <a:srgbClr val="E46C0A"/>
                </a:solidFill>
              </a:rPr>
              <a:t>YOU WILL USE THIS BELLRINGER SHEET</a:t>
            </a:r>
            <a:br>
              <a:rPr lang="en-US" sz="1800" b="1">
                <a:solidFill>
                  <a:srgbClr val="E46C0A"/>
                </a:solidFill>
              </a:rPr>
            </a:br>
            <a:r>
              <a:rPr lang="en-US" sz="1800" b="1">
                <a:solidFill>
                  <a:srgbClr val="E46C0A"/>
                </a:solidFill>
              </a:rPr>
              <a:t>NEXT WEEK SO DON</a:t>
            </a:r>
            <a:r>
              <a:rPr lang="fr-FR" sz="1800" b="1">
                <a:solidFill>
                  <a:srgbClr val="E46C0A"/>
                </a:solidFill>
              </a:rPr>
              <a:t>’</a:t>
            </a:r>
            <a:r>
              <a:rPr lang="en-US" altLang="ja-JP" sz="1800" b="1">
                <a:solidFill>
                  <a:srgbClr val="E46C0A"/>
                </a:solidFill>
              </a:rPr>
              <a:t>T WASTE SPACE!</a:t>
            </a:r>
            <a:endParaRPr lang="en-US" sz="1800" b="1">
              <a:solidFill>
                <a:srgbClr val="E46C0A"/>
              </a:solidFill>
            </a:endParaRPr>
          </a:p>
        </p:txBody>
      </p:sp>
    </p:spTree>
    <p:extLst>
      <p:ext uri="{BB962C8B-B14F-4D97-AF65-F5344CB8AC3E}">
        <p14:creationId xmlns:p14="http://schemas.microsoft.com/office/powerpoint/2010/main" val="27028146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457200"/>
          </a:xfrm>
        </p:spPr>
        <p:txBody>
          <a:bodyPr rtlCol="0">
            <a:normAutofit fontScale="90000"/>
          </a:bodyPr>
          <a:lstStyle/>
          <a:p>
            <a:pPr eaLnBrk="1" fontAlgn="auto" hangingPunct="1">
              <a:spcAft>
                <a:spcPts val="0"/>
              </a:spcAft>
              <a:defRPr/>
            </a:pPr>
            <a:r>
              <a:rPr lang="en-US" dirty="0" smtClean="0">
                <a:ea typeface="+mj-ea"/>
                <a:cs typeface="+mj-cs"/>
              </a:rPr>
              <a:t>Wednesday 10/25/17 Week #8</a:t>
            </a:r>
          </a:p>
        </p:txBody>
      </p:sp>
      <p:sp>
        <p:nvSpPr>
          <p:cNvPr id="26626" name="Content Placeholder 4"/>
          <p:cNvSpPr>
            <a:spLocks noGrp="1"/>
          </p:cNvSpPr>
          <p:nvPr>
            <p:ph idx="1"/>
          </p:nvPr>
        </p:nvSpPr>
        <p:spPr>
          <a:xfrm>
            <a:off x="20638" y="600075"/>
            <a:ext cx="9136062" cy="2143125"/>
          </a:xfrm>
        </p:spPr>
        <p:txBody>
          <a:bodyPr/>
          <a:lstStyle/>
          <a:p>
            <a:r>
              <a:rPr lang="en-US" sz="2000" b="1" u="sng">
                <a:solidFill>
                  <a:schemeClr val="accent2"/>
                </a:solidFill>
                <a:latin typeface="Calibri" charset="0"/>
                <a:ea typeface="MS PGothic" charset="0"/>
              </a:rPr>
              <a:t>What now…(write on bellringer sheet in a complete sentence)</a:t>
            </a:r>
          </a:p>
          <a:p>
            <a:r>
              <a:rPr lang="en-US" sz="2000" b="1">
                <a:latin typeface="Calibri" charset="0"/>
                <a:ea typeface="MS PGothic" charset="0"/>
              </a:rPr>
              <a:t>Make a prediction… When an organism dies …</a:t>
            </a:r>
          </a:p>
          <a:p>
            <a:pPr>
              <a:buFont typeface="Arial" charset="0"/>
              <a:buNone/>
            </a:pPr>
            <a:r>
              <a:rPr lang="en-US" sz="2000" b="1">
                <a:latin typeface="Calibri" charset="0"/>
                <a:ea typeface="MS PGothic" charset="0"/>
              </a:rPr>
              <a:t>1. What happens to its energy?</a:t>
            </a:r>
          </a:p>
          <a:p>
            <a:pPr>
              <a:buFont typeface="Arial" charset="0"/>
              <a:buNone/>
            </a:pPr>
            <a:r>
              <a:rPr lang="en-US" sz="2000" b="1">
                <a:latin typeface="Calibri" charset="0"/>
                <a:ea typeface="MS PGothic" charset="0"/>
              </a:rPr>
              <a:t>2. What happens to its mass?</a:t>
            </a:r>
            <a:endParaRPr lang="en-US" sz="2000">
              <a:latin typeface="Calibri" charset="0"/>
              <a:ea typeface="MS PGothic" charset="0"/>
            </a:endParaRPr>
          </a:p>
          <a:p>
            <a:r>
              <a:rPr lang="en-US" sz="2000" b="1" u="sng">
                <a:solidFill>
                  <a:schemeClr val="accent2"/>
                </a:solidFill>
                <a:latin typeface="Calibri" charset="0"/>
                <a:ea typeface="MS PGothic" charset="0"/>
              </a:rPr>
              <a:t>So what…</a:t>
            </a:r>
            <a:r>
              <a:rPr lang="en-US" sz="2000" b="1" u="sng">
                <a:latin typeface="Calibri" charset="0"/>
                <a:ea typeface="MS PGothic" charset="0"/>
              </a:rPr>
              <a:t> </a:t>
            </a:r>
            <a:r>
              <a:rPr lang="en-US" sz="2000" b="1" u="sng">
                <a:solidFill>
                  <a:schemeClr val="accent2"/>
                </a:solidFill>
                <a:latin typeface="Calibri" charset="0"/>
                <a:ea typeface="MS PGothic" charset="0"/>
              </a:rPr>
              <a:t>(write on bellringer sheet in a complete sentence)</a:t>
            </a:r>
          </a:p>
          <a:p>
            <a:pPr>
              <a:buFont typeface="Arial" charset="0"/>
              <a:buNone/>
            </a:pPr>
            <a:endParaRPr lang="en-US">
              <a:latin typeface="Calibri" charset="0"/>
              <a:ea typeface="MS PGothic" charset="0"/>
            </a:endParaRPr>
          </a:p>
          <a:p>
            <a:pPr eaLnBrk="1" hangingPunct="1">
              <a:buFont typeface="Arial" charset="0"/>
              <a:buNone/>
            </a:pPr>
            <a:endParaRPr lang="en-US">
              <a:latin typeface="Calibri" charset="0"/>
              <a:ea typeface="MS PGothic" charset="0"/>
            </a:endParaRPr>
          </a:p>
        </p:txBody>
      </p:sp>
      <p:sp>
        <p:nvSpPr>
          <p:cNvPr id="11268" name="TextBox 5"/>
          <p:cNvSpPr txBox="1">
            <a:spLocks noChangeArrowheads="1"/>
          </p:cNvSpPr>
          <p:nvPr/>
        </p:nvSpPr>
        <p:spPr bwMode="auto">
          <a:xfrm>
            <a:off x="5410200" y="3935413"/>
            <a:ext cx="3581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2400" b="1" dirty="0" smtClean="0">
                <a:solidFill>
                  <a:schemeClr val="tx2"/>
                </a:solidFill>
                <a:ea typeface="+mn-ea"/>
              </a:rPr>
              <a:t>Homework:</a:t>
            </a:r>
          </a:p>
          <a:p>
            <a:pPr marL="342900" indent="-342900" eaLnBrk="1" hangingPunct="1">
              <a:buFont typeface="Wingdings" pitchFamily="2" charset="2"/>
              <a:buChar char="§"/>
              <a:defRPr/>
            </a:pPr>
            <a:r>
              <a:rPr lang="en-US" sz="2400" b="1" dirty="0" smtClean="0">
                <a:ea typeface="+mn-ea"/>
              </a:rPr>
              <a:t>Finish Carbon Cycle p13</a:t>
            </a:r>
          </a:p>
          <a:p>
            <a:pPr marL="228600" indent="-228600" eaLnBrk="1" fontAlgn="auto" hangingPunct="1">
              <a:spcBef>
                <a:spcPts val="1800"/>
              </a:spcBef>
              <a:spcAft>
                <a:spcPts val="0"/>
              </a:spcAft>
              <a:buClr>
                <a:schemeClr val="accent1"/>
              </a:buClr>
              <a:buSzPct val="130000"/>
              <a:buFont typeface="Wingdings" pitchFamily="2" charset="2"/>
              <a:buChar char="§"/>
              <a:defRPr/>
            </a:pPr>
            <a:r>
              <a:rPr lang="en-US" sz="2400" b="1" dirty="0" smtClean="0">
                <a:ea typeface="+mn-ea"/>
              </a:rPr>
              <a:t>Weekly </a:t>
            </a:r>
            <a:r>
              <a:rPr lang="en-US" sz="2400" b="1" dirty="0">
                <a:ea typeface="+mn-ea"/>
              </a:rPr>
              <a:t>Reading </a:t>
            </a:r>
            <a:r>
              <a:rPr lang="en-US" sz="2400" b="1" dirty="0" smtClean="0">
                <a:ea typeface="+mn-ea"/>
              </a:rPr>
              <a:t>#8 Due Friday </a:t>
            </a:r>
          </a:p>
          <a:p>
            <a:pPr marL="228600" indent="-228600" eaLnBrk="1" fontAlgn="auto" hangingPunct="1">
              <a:spcBef>
                <a:spcPts val="1800"/>
              </a:spcBef>
              <a:spcAft>
                <a:spcPts val="0"/>
              </a:spcAft>
              <a:buClr>
                <a:schemeClr val="accent1"/>
              </a:buClr>
              <a:buSzPct val="130000"/>
              <a:buFont typeface="Wingdings" pitchFamily="2" charset="2"/>
              <a:buChar char="§"/>
              <a:defRPr/>
            </a:pPr>
            <a:r>
              <a:rPr lang="en-US" sz="2400" b="1" dirty="0" smtClean="0">
                <a:ea typeface="+mn-ea"/>
              </a:rPr>
              <a:t>Quiz 2.2 Friday </a:t>
            </a:r>
            <a:endParaRPr lang="en-US" sz="2400" b="1" dirty="0">
              <a:ea typeface="+mn-ea"/>
            </a:endParaRPr>
          </a:p>
          <a:p>
            <a:pPr eaLnBrk="1" hangingPunct="1">
              <a:defRPr/>
            </a:pPr>
            <a:endParaRPr lang="en-US" sz="2400" b="1" dirty="0" smtClean="0">
              <a:solidFill>
                <a:schemeClr val="tx2"/>
              </a:solidFill>
              <a:ea typeface="+mn-ea"/>
            </a:endParaRPr>
          </a:p>
          <a:p>
            <a:pPr eaLnBrk="1" hangingPunct="1">
              <a:defRPr/>
            </a:pPr>
            <a:endParaRPr lang="en-US" sz="2400" b="1" dirty="0" smtClean="0">
              <a:solidFill>
                <a:schemeClr val="tx2"/>
              </a:solidFill>
              <a:ea typeface="+mn-ea"/>
            </a:endParaRPr>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 y="4267200"/>
            <a:ext cx="2727325"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6629" name="TextBox 1"/>
          <p:cNvSpPr txBox="1">
            <a:spLocks noChangeArrowheads="1"/>
          </p:cNvSpPr>
          <p:nvPr/>
        </p:nvSpPr>
        <p:spPr bwMode="auto">
          <a:xfrm>
            <a:off x="1219200" y="2884488"/>
            <a:ext cx="4351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a:t>Take out page 86 book questions put in Bins </a:t>
            </a:r>
          </a:p>
        </p:txBody>
      </p:sp>
      <p:pic>
        <p:nvPicPr>
          <p:cNvPr id="133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572000"/>
            <a:ext cx="203676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37468182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06725"/>
            <a:ext cx="4948238" cy="387350"/>
          </a:xfrm>
        </p:spPr>
        <p:txBody>
          <a:bodyPr rtlCol="0">
            <a:normAutofit fontScale="90000"/>
          </a:bodyPr>
          <a:lstStyle/>
          <a:p>
            <a:pPr eaLnBrk="1" fontAlgn="auto" hangingPunct="1">
              <a:spcAft>
                <a:spcPts val="0"/>
              </a:spcAft>
              <a:defRPr/>
            </a:pPr>
            <a:r>
              <a:rPr lang="en-US" sz="2800" dirty="0" smtClean="0">
                <a:solidFill>
                  <a:schemeClr val="accent1"/>
                </a:solidFill>
                <a:ea typeface="+mj-ea"/>
                <a:cs typeface="+mj-cs"/>
              </a:rPr>
              <a:t>What are we going to do?</a:t>
            </a:r>
            <a:endParaRPr lang="en-US" sz="2800" dirty="0">
              <a:solidFill>
                <a:schemeClr val="accent1"/>
              </a:solidFill>
              <a:ea typeface="+mj-ea"/>
              <a:cs typeface="+mj-cs"/>
            </a:endParaRPr>
          </a:p>
        </p:txBody>
      </p:sp>
      <p:sp>
        <p:nvSpPr>
          <p:cNvPr id="3" name="Content Placeholder 2"/>
          <p:cNvSpPr>
            <a:spLocks noGrp="1"/>
          </p:cNvSpPr>
          <p:nvPr>
            <p:ph idx="1"/>
          </p:nvPr>
        </p:nvSpPr>
        <p:spPr>
          <a:xfrm>
            <a:off x="2362200" y="3505200"/>
            <a:ext cx="5237163" cy="1419225"/>
          </a:xfrm>
        </p:spPr>
        <p:txBody>
          <a:bodyPr/>
          <a:lstStyle/>
          <a:p>
            <a:pPr eaLnBrk="1" hangingPunct="1">
              <a:lnSpc>
                <a:spcPct val="80000"/>
              </a:lnSpc>
            </a:pPr>
            <a:r>
              <a:rPr lang="en-US" sz="1800" b="1">
                <a:latin typeface="Calibri" charset="0"/>
                <a:ea typeface="MS PGothic" charset="0"/>
              </a:rPr>
              <a:t>TODAY</a:t>
            </a:r>
            <a:r>
              <a:rPr lang="ja-JP" altLang="en-US" sz="1800" b="1">
                <a:latin typeface="Calibri" charset="0"/>
                <a:ea typeface="MS PGothic" charset="0"/>
              </a:rPr>
              <a:t>’</a:t>
            </a:r>
            <a:r>
              <a:rPr lang="en-US" altLang="ja-JP" sz="1800" b="1">
                <a:latin typeface="Calibri" charset="0"/>
                <a:ea typeface="MS PGothic" charset="0"/>
              </a:rPr>
              <a:t>S OBJECTIVE:</a:t>
            </a:r>
          </a:p>
          <a:p>
            <a:pPr eaLnBrk="1" hangingPunct="1">
              <a:lnSpc>
                <a:spcPct val="80000"/>
              </a:lnSpc>
            </a:pPr>
            <a:r>
              <a:rPr lang="en-US" sz="1800" b="1">
                <a:latin typeface="Calibri" charset="0"/>
                <a:ea typeface="MS PGothic" charset="0"/>
              </a:rPr>
              <a:t>I can describe the way in which carbon cycles throughout an ecosystem</a:t>
            </a:r>
          </a:p>
          <a:p>
            <a:pPr eaLnBrk="1" hangingPunct="1">
              <a:lnSpc>
                <a:spcPct val="80000"/>
              </a:lnSpc>
            </a:pPr>
            <a:endParaRPr lang="en-US" altLang="ja-JP" sz="1800" b="1">
              <a:latin typeface="Calibri" charset="0"/>
              <a:ea typeface="MS PGothic" charset="0"/>
            </a:endParaRPr>
          </a:p>
          <a:p>
            <a:pPr eaLnBrk="1" hangingPunct="1">
              <a:lnSpc>
                <a:spcPct val="80000"/>
              </a:lnSpc>
            </a:pPr>
            <a:endParaRPr lang="en-US" altLang="ja-JP" sz="1800" b="1">
              <a:latin typeface="Calibri" charset="0"/>
              <a:ea typeface="MS PGothic" charset="0"/>
            </a:endParaRPr>
          </a:p>
        </p:txBody>
      </p:sp>
      <p:sp>
        <p:nvSpPr>
          <p:cNvPr id="4" name="Title 1"/>
          <p:cNvSpPr txBox="1">
            <a:spLocks/>
          </p:cNvSpPr>
          <p:nvPr/>
        </p:nvSpPr>
        <p:spPr>
          <a:xfrm>
            <a:off x="2506663" y="4275138"/>
            <a:ext cx="4948237" cy="546100"/>
          </a:xfrm>
          <a:prstGeom prst="rect">
            <a:avLst/>
          </a:prstGeom>
        </p:spPr>
        <p:txBody>
          <a:bodyPr anchor="b"/>
          <a:lstStyle/>
          <a:p>
            <a:pPr fontAlgn="auto">
              <a:spcBef>
                <a:spcPts val="0"/>
              </a:spcBef>
              <a:spcAft>
                <a:spcPts val="0"/>
              </a:spcAft>
              <a:defRPr/>
            </a:pPr>
            <a:r>
              <a:rPr lang="en-US" sz="2800" dirty="0">
                <a:solidFill>
                  <a:schemeClr val="accent1"/>
                </a:solidFill>
                <a:latin typeface="+mj-lt"/>
                <a:ea typeface="+mj-ea"/>
                <a:cs typeface="+mj-cs"/>
              </a:rPr>
              <a:t>Why does it matter?</a:t>
            </a:r>
          </a:p>
        </p:txBody>
      </p:sp>
      <p:sp>
        <p:nvSpPr>
          <p:cNvPr id="5" name="Content Placeholder 2"/>
          <p:cNvSpPr txBox="1">
            <a:spLocks/>
          </p:cNvSpPr>
          <p:nvPr/>
        </p:nvSpPr>
        <p:spPr>
          <a:xfrm>
            <a:off x="2506663" y="4803775"/>
            <a:ext cx="5514975" cy="1752600"/>
          </a:xfrm>
          <a:prstGeom prst="rect">
            <a:avLst/>
          </a:prstGeom>
        </p:spPr>
        <p:txBody>
          <a:bodyPr>
            <a:normAutofit/>
          </a:bodyPr>
          <a:lstStyle/>
          <a:p>
            <a:pPr marL="228600" indent="-228600" fontAlgn="auto">
              <a:spcBef>
                <a:spcPts val="1800"/>
              </a:spcBef>
              <a:spcAft>
                <a:spcPts val="0"/>
              </a:spcAft>
              <a:buClr>
                <a:schemeClr val="accent1"/>
              </a:buClr>
              <a:buSzPct val="130000"/>
              <a:buFont typeface="Wingdings" pitchFamily="2" charset="2"/>
              <a:buChar char="§"/>
              <a:defRPr/>
            </a:pPr>
            <a:r>
              <a:rPr lang="en-US" b="1" dirty="0">
                <a:solidFill>
                  <a:schemeClr val="tx1">
                    <a:lumMod val="75000"/>
                    <a:lumOff val="25000"/>
                  </a:schemeClr>
                </a:solidFill>
                <a:latin typeface="+mn-lt"/>
                <a:ea typeface="+mn-ea"/>
                <a:cs typeface="+mn-cs"/>
              </a:rPr>
              <a:t>FUTURE OBJECTIVE:</a:t>
            </a:r>
          </a:p>
          <a:p>
            <a:pPr marL="228600" indent="-228600" fontAlgn="auto">
              <a:spcBef>
                <a:spcPts val="1800"/>
              </a:spcBef>
              <a:spcAft>
                <a:spcPts val="0"/>
              </a:spcAft>
              <a:buClr>
                <a:schemeClr val="accent1"/>
              </a:buClr>
              <a:buSzPct val="130000"/>
              <a:buFont typeface="Wingdings" pitchFamily="2" charset="2"/>
              <a:buChar char="§"/>
              <a:defRPr/>
            </a:pPr>
            <a:r>
              <a:rPr lang="en-US" b="1" dirty="0">
                <a:solidFill>
                  <a:schemeClr val="tx1">
                    <a:lumMod val="75000"/>
                    <a:lumOff val="25000"/>
                  </a:schemeClr>
                </a:solidFill>
                <a:latin typeface="Calibri" pitchFamily="34" charset="0"/>
                <a:ea typeface="MS PGothic" pitchFamily="34" charset="-128"/>
                <a:cs typeface="+mn-cs"/>
              </a:rPr>
              <a:t>Carbon is an element that is found in all Biotic factors. Carbon is also found in the atmosphere in the form of CO2. How do you think carbon from living organisms get into the atmosphere and vise versa?</a:t>
            </a:r>
          </a:p>
          <a:p>
            <a:pPr marL="228600" indent="-228600" fontAlgn="auto">
              <a:spcBef>
                <a:spcPts val="1800"/>
              </a:spcBef>
              <a:spcAft>
                <a:spcPts val="0"/>
              </a:spcAft>
              <a:buClr>
                <a:schemeClr val="accent1"/>
              </a:buClr>
              <a:buSzPct val="130000"/>
              <a:buFont typeface="Wingdings" pitchFamily="2" charset="2"/>
              <a:buChar char="§"/>
              <a:defRPr/>
            </a:pPr>
            <a:endParaRPr lang="en-US" b="1" dirty="0">
              <a:solidFill>
                <a:schemeClr val="tx1">
                  <a:lumMod val="75000"/>
                  <a:lumOff val="25000"/>
                </a:schemeClr>
              </a:solidFill>
              <a:latin typeface="+mn-lt"/>
              <a:ea typeface="+mn-ea"/>
              <a:cs typeface="+mn-cs"/>
            </a:endParaRPr>
          </a:p>
          <a:p>
            <a:pPr fontAlgn="auto">
              <a:spcBef>
                <a:spcPts val="1800"/>
              </a:spcBef>
              <a:spcAft>
                <a:spcPts val="0"/>
              </a:spcAft>
              <a:buClr>
                <a:schemeClr val="accent1"/>
              </a:buClr>
              <a:buSzPct val="130000"/>
              <a:defRPr/>
            </a:pPr>
            <a:endParaRPr lang="en-US" b="1" dirty="0">
              <a:solidFill>
                <a:schemeClr val="tx1">
                  <a:lumMod val="75000"/>
                  <a:lumOff val="25000"/>
                </a:schemeClr>
              </a:solidFill>
              <a:latin typeface="+mn-lt"/>
              <a:ea typeface="+mn-ea"/>
              <a:cs typeface="+mn-cs"/>
            </a:endParaRPr>
          </a:p>
        </p:txBody>
      </p:sp>
      <p:pic>
        <p:nvPicPr>
          <p:cNvPr id="2765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4775"/>
            <a:ext cx="185102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3440113" y="34925"/>
            <a:ext cx="4948237" cy="549275"/>
          </a:xfrm>
          <a:prstGeom prst="rect">
            <a:avLst/>
          </a:prstGeom>
        </p:spPr>
        <p:txBody>
          <a:bodyPr anchor="b"/>
          <a:lstStyle/>
          <a:p>
            <a:pPr fontAlgn="auto">
              <a:spcBef>
                <a:spcPts val="0"/>
              </a:spcBef>
              <a:spcAft>
                <a:spcPts val="0"/>
              </a:spcAft>
              <a:defRPr/>
            </a:pPr>
            <a:r>
              <a:rPr lang="en-US" sz="2800" dirty="0">
                <a:solidFill>
                  <a:schemeClr val="accent1"/>
                </a:solidFill>
                <a:latin typeface="+mj-lt"/>
                <a:ea typeface="+mj-ea"/>
                <a:cs typeface="+mj-cs"/>
              </a:rPr>
              <a:t>What did we do?</a:t>
            </a:r>
          </a:p>
        </p:txBody>
      </p:sp>
      <p:sp>
        <p:nvSpPr>
          <p:cNvPr id="9" name="Content Placeholder 2"/>
          <p:cNvSpPr txBox="1">
            <a:spLocks/>
          </p:cNvSpPr>
          <p:nvPr/>
        </p:nvSpPr>
        <p:spPr bwMode="auto">
          <a:xfrm>
            <a:off x="2286000" y="617538"/>
            <a:ext cx="646112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ts val="1800"/>
              </a:spcBef>
              <a:buClr>
                <a:schemeClr val="accent1"/>
              </a:buClr>
              <a:buSzPct val="130000"/>
              <a:buFont typeface="Wingdings" pitchFamily="2" charset="2"/>
              <a:buChar char="§"/>
              <a:defRPr/>
            </a:pPr>
            <a:r>
              <a:rPr lang="en-US" altLang="ja-JP" sz="1400" b="1" dirty="0" smtClean="0">
                <a:solidFill>
                  <a:srgbClr val="404040"/>
                </a:solidFill>
                <a:cs typeface="+mn-cs"/>
              </a:rPr>
              <a:t>Past OBJECTIVE:</a:t>
            </a:r>
          </a:p>
          <a:p>
            <a:pPr eaLnBrk="1" fontAlgn="auto" hangingPunct="1">
              <a:spcBef>
                <a:spcPts val="1800"/>
              </a:spcBef>
              <a:spcAft>
                <a:spcPts val="0"/>
              </a:spcAft>
              <a:buClr>
                <a:schemeClr val="accent1"/>
              </a:buClr>
              <a:buSzPct val="130000"/>
              <a:buFont typeface="Wingdings" pitchFamily="2" charset="2"/>
              <a:buChar char="§"/>
              <a:defRPr/>
            </a:pPr>
            <a:r>
              <a:rPr lang="en-US" sz="1400" b="1" dirty="0">
                <a:solidFill>
                  <a:schemeClr val="tx1">
                    <a:lumMod val="75000"/>
                    <a:lumOff val="25000"/>
                  </a:schemeClr>
                </a:solidFill>
                <a:cs typeface="+mn-cs"/>
              </a:rPr>
              <a:t>Read the following stages that occur during the water cycle and then identity whether it is Biological, Geological, Chemical/Physical, or Human Activity.</a:t>
            </a:r>
          </a:p>
          <a:p>
            <a:pPr eaLnBrk="1" fontAlgn="auto" hangingPunct="1">
              <a:spcBef>
                <a:spcPts val="1800"/>
              </a:spcBef>
              <a:spcAft>
                <a:spcPts val="0"/>
              </a:spcAft>
              <a:buClr>
                <a:schemeClr val="accent1"/>
              </a:buClr>
              <a:buSzPct val="130000"/>
              <a:buFont typeface="Wingdings" pitchFamily="2" charset="2"/>
              <a:buChar char="§"/>
              <a:defRPr/>
            </a:pPr>
            <a:r>
              <a:rPr lang="en-US" sz="1400" b="1" dirty="0">
                <a:solidFill>
                  <a:schemeClr val="tx1">
                    <a:lumMod val="75000"/>
                    <a:lumOff val="25000"/>
                  </a:schemeClr>
                </a:solidFill>
                <a:cs typeface="+mn-cs"/>
              </a:rPr>
              <a:t>A. Water is lost through the leaves of plants</a:t>
            </a:r>
          </a:p>
          <a:p>
            <a:pPr eaLnBrk="1" fontAlgn="auto" hangingPunct="1">
              <a:spcBef>
                <a:spcPts val="1800"/>
              </a:spcBef>
              <a:spcAft>
                <a:spcPts val="0"/>
              </a:spcAft>
              <a:buClr>
                <a:schemeClr val="accent1"/>
              </a:buClr>
              <a:buSzPct val="130000"/>
              <a:buFont typeface="Wingdings" pitchFamily="2" charset="2"/>
              <a:buChar char="§"/>
              <a:defRPr/>
            </a:pPr>
            <a:r>
              <a:rPr lang="en-US" sz="1400" b="1" dirty="0">
                <a:solidFill>
                  <a:schemeClr val="tx1">
                    <a:lumMod val="75000"/>
                    <a:lumOff val="25000"/>
                  </a:schemeClr>
                </a:solidFill>
                <a:cs typeface="+mn-cs"/>
              </a:rPr>
              <a:t>B. Water from land enters the oceans</a:t>
            </a:r>
          </a:p>
          <a:p>
            <a:pPr eaLnBrk="1" fontAlgn="auto" hangingPunct="1">
              <a:spcBef>
                <a:spcPts val="1800"/>
              </a:spcBef>
              <a:spcAft>
                <a:spcPts val="0"/>
              </a:spcAft>
              <a:buClr>
                <a:schemeClr val="accent1"/>
              </a:buClr>
              <a:buSzPct val="130000"/>
              <a:buFont typeface="Wingdings" pitchFamily="2" charset="2"/>
              <a:buChar char="§"/>
              <a:defRPr/>
            </a:pPr>
            <a:r>
              <a:rPr lang="en-US" sz="1400" b="1" dirty="0">
                <a:solidFill>
                  <a:schemeClr val="tx1">
                    <a:lumMod val="75000"/>
                    <a:lumOff val="25000"/>
                  </a:schemeClr>
                </a:solidFill>
                <a:cs typeface="+mn-cs"/>
              </a:rPr>
              <a:t>C. Heat from the sun causes evaporation from oceans</a:t>
            </a:r>
          </a:p>
          <a:p>
            <a:pPr eaLnBrk="1" hangingPunct="1">
              <a:spcBef>
                <a:spcPts val="1800"/>
              </a:spcBef>
              <a:buClr>
                <a:schemeClr val="accent1"/>
              </a:buClr>
              <a:buSzPct val="130000"/>
              <a:buFont typeface="Wingdings" pitchFamily="2" charset="2"/>
              <a:buChar char="§"/>
              <a:defRPr/>
            </a:pPr>
            <a:endParaRPr lang="en-US" altLang="ja-JP" b="1" dirty="0" smtClean="0">
              <a:solidFill>
                <a:srgbClr val="404040"/>
              </a:solidFill>
              <a:cs typeface="+mn-cs"/>
            </a:endParaRPr>
          </a:p>
        </p:txBody>
      </p:sp>
      <p:pic>
        <p:nvPicPr>
          <p:cNvPr id="1434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238625"/>
            <a:ext cx="2054225"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2871681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accel="50000" decel="50000"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xit" presetSubtype="4" accel="50000" decel="50000" fill="hold" grpId="0" nodeType="with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ppt_x"/>
                                          </p:val>
                                        </p:tav>
                                      </p:tavLst>
                                    </p:anim>
                                    <p:anim calcmode="lin" valueType="num">
                                      <p:cBhvr additive="base">
                                        <p:cTn id="11" dur="500"/>
                                        <p:tgtEl>
                                          <p:spTgt spid="9"/>
                                        </p:tgtEl>
                                        <p:attrNameLst>
                                          <p:attrName>ppt_y</p:attrName>
                                        </p:attrNameLst>
                                      </p:cBhvr>
                                      <p:tavLst>
                                        <p:tav tm="0">
                                          <p:val>
                                            <p:strVal val="ppt_y"/>
                                          </p:val>
                                        </p:tav>
                                        <p:tav tm="100000">
                                          <p:val>
                                            <p:strVal val="1+ppt_h/2"/>
                                          </p:val>
                                        </p:tav>
                                      </p:tavLst>
                                    </p:anim>
                                    <p:set>
                                      <p:cBhvr>
                                        <p:cTn id="12" dur="1" fill="hold">
                                          <p:stCondLst>
                                            <p:cond delay="499"/>
                                          </p:stCondLst>
                                        </p:cTn>
                                        <p:tgtEl>
                                          <p:spTgt spid="9"/>
                                        </p:tgtEl>
                                        <p:attrNameLst>
                                          <p:attrName>style.visibility</p:attrName>
                                        </p:attrNameLst>
                                      </p:cBhvr>
                                      <p:to>
                                        <p:strVal val="hidden"/>
                                      </p:to>
                                    </p:set>
                                  </p:childTnLst>
                                </p:cTn>
                              </p:par>
                              <p:par>
                                <p:cTn id="13" presetID="2" presetClass="entr" presetSubtype="4" accel="50000" decel="5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accel="50000" decel="5000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xit" presetSubtype="4" accel="50000" decel="50000" fill="hold" grpId="1" nodeType="clickEffect">
                                  <p:stCondLst>
                                    <p:cond delay="0"/>
                                  </p:stCondLst>
                                  <p:childTnLst>
                                    <p:anim calcmode="lin" valueType="num">
                                      <p:cBhvr additive="base">
                                        <p:cTn id="32"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3" dur="500"/>
                                        <p:tgtEl>
                                          <p:spTgt spid="3">
                                            <p:txEl>
                                              <p:pRg st="0" end="0"/>
                                            </p:txEl>
                                          </p:spTgt>
                                        </p:tgtEl>
                                        <p:attrNameLst>
                                          <p:attrName>ppt_y</p:attrName>
                                        </p:attrNameLst>
                                      </p:cBhvr>
                                      <p:tavLst>
                                        <p:tav tm="0">
                                          <p:val>
                                            <p:strVal val="ppt_y"/>
                                          </p:val>
                                        </p:tav>
                                        <p:tav tm="100000">
                                          <p:val>
                                            <p:strVal val="1+ppt_h/2"/>
                                          </p:val>
                                        </p:tav>
                                      </p:tavLst>
                                    </p:anim>
                                    <p:set>
                                      <p:cBhvr>
                                        <p:cTn id="3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xit" presetSubtype="4" accel="50000" decel="50000" fill="hold" grpId="1" nodeType="clickEffect">
                                  <p:stCondLst>
                                    <p:cond delay="0"/>
                                  </p:stCondLst>
                                  <p:childTnLst>
                                    <p:anim calcmode="lin" valueType="num">
                                      <p:cBhvr additive="base">
                                        <p:cTn id="38"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9" dur="500"/>
                                        <p:tgtEl>
                                          <p:spTgt spid="3">
                                            <p:txEl>
                                              <p:pRg st="1" end="1"/>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3">
                                            <p:txEl>
                                              <p:pRg st="1" end="1"/>
                                            </p:txEl>
                                          </p:spTgt>
                                        </p:tgtEl>
                                        <p:attrNameLst>
                                          <p:attrName>style.visibility</p:attrName>
                                        </p:attrNameLst>
                                      </p:cBhvr>
                                      <p:to>
                                        <p:strVal val="hidden"/>
                                      </p:to>
                                    </p:set>
                                  </p:childTnLst>
                                </p:cTn>
                              </p:par>
                              <p:par>
                                <p:cTn id="41" presetID="2" presetClass="exit" presetSubtype="4" accel="50000" decel="50000" fill="hold" grpId="1" nodeType="withEffect">
                                  <p:stCondLst>
                                    <p:cond delay="0"/>
                                  </p:stCondLst>
                                  <p:childTnLst>
                                    <p:anim calcmode="lin" valueType="num">
                                      <p:cBhvr additive="base">
                                        <p:cTn id="42" dur="500"/>
                                        <p:tgtEl>
                                          <p:spTgt spid="2"/>
                                        </p:tgtEl>
                                        <p:attrNameLst>
                                          <p:attrName>ppt_x</p:attrName>
                                        </p:attrNameLst>
                                      </p:cBhvr>
                                      <p:tavLst>
                                        <p:tav tm="0">
                                          <p:val>
                                            <p:strVal val="ppt_x"/>
                                          </p:val>
                                        </p:tav>
                                        <p:tav tm="100000">
                                          <p:val>
                                            <p:strVal val="ppt_x"/>
                                          </p:val>
                                        </p:tav>
                                      </p:tavLst>
                                    </p:anim>
                                    <p:anim calcmode="lin" valueType="num">
                                      <p:cBhvr additive="base">
                                        <p:cTn id="43" dur="500"/>
                                        <p:tgtEl>
                                          <p:spTgt spid="2"/>
                                        </p:tgtEl>
                                        <p:attrNameLst>
                                          <p:attrName>ppt_y</p:attrName>
                                        </p:attrNameLst>
                                      </p:cBhvr>
                                      <p:tavLst>
                                        <p:tav tm="0">
                                          <p:val>
                                            <p:strVal val="ppt_y"/>
                                          </p:val>
                                        </p:tav>
                                        <p:tav tm="100000">
                                          <p:val>
                                            <p:strVal val="1+ppt_h/2"/>
                                          </p:val>
                                        </p:tav>
                                      </p:tavLst>
                                    </p:anim>
                                    <p:set>
                                      <p:cBhvr>
                                        <p:cTn id="44" dur="1" fill="hold">
                                          <p:stCondLst>
                                            <p:cond delay="499"/>
                                          </p:stCondLst>
                                        </p:cTn>
                                        <p:tgtEl>
                                          <p:spTgt spid="2"/>
                                        </p:tgtEl>
                                        <p:attrNameLst>
                                          <p:attrName>style.visibility</p:attrName>
                                        </p:attrNameLst>
                                      </p:cBhvr>
                                      <p:to>
                                        <p:strVal val="hidden"/>
                                      </p:to>
                                    </p:set>
                                  </p:childTnLst>
                                </p:cTn>
                              </p:par>
                              <p:par>
                                <p:cTn id="45" presetID="2" presetClass="entr" presetSubtype="4" accel="50000" decel="5000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accel="50000" decel="5000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4" grpId="0"/>
      <p:bldP spid="5"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5105400" cy="715963"/>
          </a:xfrm>
        </p:spPr>
        <p:txBody>
          <a:bodyPr rtlCol="0">
            <a:normAutofit fontScale="90000"/>
          </a:bodyPr>
          <a:lstStyle/>
          <a:p>
            <a:pPr eaLnBrk="1" fontAlgn="auto" hangingPunct="1">
              <a:spcAft>
                <a:spcPts val="0"/>
              </a:spcAft>
              <a:defRPr/>
            </a:pPr>
            <a:r>
              <a:rPr lang="en-US" dirty="0" smtClean="0">
                <a:ea typeface="+mj-ea"/>
                <a:cs typeface="+mj-cs"/>
              </a:rPr>
              <a:t>Agenda</a:t>
            </a:r>
          </a:p>
        </p:txBody>
      </p:sp>
      <p:sp>
        <p:nvSpPr>
          <p:cNvPr id="28674" name="TextBox 2"/>
          <p:cNvSpPr txBox="1">
            <a:spLocks noChangeArrowheads="1"/>
          </p:cNvSpPr>
          <p:nvPr/>
        </p:nvSpPr>
        <p:spPr bwMode="auto">
          <a:xfrm>
            <a:off x="1752600" y="990600"/>
            <a:ext cx="6019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buFont typeface="Arial" charset="0"/>
              <a:buChar char="•"/>
            </a:pPr>
            <a:r>
              <a:rPr lang="en-US" sz="3600"/>
              <a:t>Bellringer &amp; Share-Out</a:t>
            </a:r>
          </a:p>
          <a:p>
            <a:pPr eaLnBrk="1" hangingPunct="1">
              <a:buFont typeface="Arial" charset="0"/>
              <a:buChar char="•"/>
            </a:pPr>
            <a:r>
              <a:rPr lang="en-US" sz="3600"/>
              <a:t>Go over front page 10 </a:t>
            </a:r>
          </a:p>
          <a:p>
            <a:pPr eaLnBrk="1" hangingPunct="1">
              <a:buFont typeface="Arial" charset="0"/>
              <a:buChar char="•"/>
            </a:pPr>
            <a:r>
              <a:rPr lang="en-US" sz="3600"/>
              <a:t>Check Book questions</a:t>
            </a:r>
          </a:p>
          <a:p>
            <a:pPr eaLnBrk="1" hangingPunct="1">
              <a:buFont typeface="Arial" charset="0"/>
              <a:buChar char="•"/>
            </a:pPr>
            <a:r>
              <a:rPr lang="en-US" sz="3600"/>
              <a:t>Carbon Cycle</a:t>
            </a:r>
          </a:p>
          <a:p>
            <a:pPr eaLnBrk="1" hangingPunct="1">
              <a:buFont typeface="Arial" charset="0"/>
              <a:buChar char="•"/>
            </a:pPr>
            <a:r>
              <a:rPr lang="en-US" sz="3600"/>
              <a:t>Objective Summary</a:t>
            </a:r>
          </a:p>
          <a:p>
            <a:pPr eaLnBrk="1" hangingPunct="1">
              <a:buFont typeface="Arial" charset="0"/>
              <a:buChar char="•"/>
            </a:pPr>
            <a:endParaRPr lang="en-US" sz="360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051300"/>
            <a:ext cx="3182938"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3108390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
          <p:cNvSpPr txBox="1">
            <a:spLocks noChangeArrowheads="1"/>
          </p:cNvSpPr>
          <p:nvPr/>
        </p:nvSpPr>
        <p:spPr bwMode="auto">
          <a:xfrm>
            <a:off x="193675" y="68263"/>
            <a:ext cx="2770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b="1" u="sng">
                <a:solidFill>
                  <a:srgbClr val="7030A0"/>
                </a:solidFill>
              </a:rPr>
              <a:t>Unit 2 Binder Organization </a:t>
            </a:r>
          </a:p>
        </p:txBody>
      </p:sp>
      <p:sp>
        <p:nvSpPr>
          <p:cNvPr id="30722" name="TextBox 2"/>
          <p:cNvSpPr txBox="1">
            <a:spLocks noChangeArrowheads="1"/>
          </p:cNvSpPr>
          <p:nvPr/>
        </p:nvSpPr>
        <p:spPr bwMode="auto">
          <a:xfrm>
            <a:off x="152400" y="381000"/>
            <a:ext cx="69342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buFontTx/>
              <a:buAutoNum type="arabicPeriod"/>
            </a:pPr>
            <a:r>
              <a:rPr lang="en-US" sz="1800"/>
              <a:t>Intro to Ecosystem Game</a:t>
            </a:r>
          </a:p>
          <a:p>
            <a:pPr eaLnBrk="1" hangingPunct="1">
              <a:buFontTx/>
              <a:buAutoNum type="arabicPeriod"/>
            </a:pPr>
            <a:r>
              <a:rPr lang="en-US" sz="1800"/>
              <a:t>Ecosystem Stations</a:t>
            </a:r>
          </a:p>
          <a:p>
            <a:pPr eaLnBrk="1" hangingPunct="1">
              <a:buFontTx/>
              <a:buAutoNum type="arabicPeriod"/>
            </a:pPr>
            <a:r>
              <a:rPr lang="en-US" sz="1800"/>
              <a:t>Non-Feeding Relationships/Feeding Relationships</a:t>
            </a:r>
          </a:p>
          <a:p>
            <a:pPr eaLnBrk="1" hangingPunct="1">
              <a:buFontTx/>
              <a:buAutoNum type="arabicPeriod"/>
            </a:pPr>
            <a:r>
              <a:rPr lang="en-US" sz="1800"/>
              <a:t>Ecosystem Game Data</a:t>
            </a:r>
          </a:p>
          <a:p>
            <a:pPr eaLnBrk="1" hangingPunct="1">
              <a:buFontTx/>
              <a:buAutoNum type="arabicPeriod"/>
            </a:pPr>
            <a:r>
              <a:rPr lang="en-US" sz="1800"/>
              <a:t>Quiz 2.1</a:t>
            </a:r>
          </a:p>
          <a:p>
            <a:pPr eaLnBrk="1" hangingPunct="1">
              <a:buFontTx/>
              <a:buAutoNum type="arabicPeriod"/>
            </a:pPr>
            <a:r>
              <a:rPr lang="en-US" sz="1800"/>
              <a:t>Ecosystem Game School Data Analysis</a:t>
            </a:r>
          </a:p>
          <a:p>
            <a:pPr eaLnBrk="1" hangingPunct="1">
              <a:buFontTx/>
              <a:buAutoNum type="arabicPeriod"/>
            </a:pPr>
            <a:r>
              <a:rPr lang="en-US" sz="1800"/>
              <a:t> Page 141, questions 1-3 Book</a:t>
            </a:r>
          </a:p>
          <a:p>
            <a:pPr eaLnBrk="1" hangingPunct="1">
              <a:buFontTx/>
              <a:buAutoNum type="arabicPeriod"/>
            </a:pPr>
            <a:r>
              <a:rPr lang="en-US" sz="1800"/>
              <a:t>Ecosystem Conclusion</a:t>
            </a:r>
          </a:p>
          <a:p>
            <a:pPr eaLnBrk="1" hangingPunct="1">
              <a:buFontTx/>
              <a:buAutoNum type="arabicPeriod"/>
            </a:pPr>
            <a:r>
              <a:rPr lang="en-US" sz="1800"/>
              <a:t>Drought Article California or Illinois</a:t>
            </a:r>
          </a:p>
          <a:p>
            <a:pPr eaLnBrk="1" hangingPunct="1">
              <a:buFontTx/>
              <a:buAutoNum type="arabicPeriod"/>
            </a:pPr>
            <a:r>
              <a:rPr lang="en-US" sz="1800"/>
              <a:t>Debate Outline</a:t>
            </a:r>
          </a:p>
          <a:p>
            <a:pPr eaLnBrk="1" hangingPunct="1">
              <a:buFontTx/>
              <a:buAutoNum type="arabicPeriod"/>
            </a:pPr>
            <a:r>
              <a:rPr lang="en-US" sz="1800"/>
              <a:t>Water debate Notes and reflection</a:t>
            </a:r>
          </a:p>
          <a:p>
            <a:pPr eaLnBrk="1" hangingPunct="1">
              <a:buFontTx/>
              <a:buAutoNum type="arabicPeriod"/>
            </a:pPr>
            <a:r>
              <a:rPr lang="en-US" sz="1800"/>
              <a:t>Ecological Pyramids</a:t>
            </a:r>
          </a:p>
          <a:p>
            <a:pPr eaLnBrk="1" hangingPunct="1">
              <a:buFontTx/>
              <a:buAutoNum type="arabicPeriod"/>
            </a:pPr>
            <a:r>
              <a:rPr lang="en-US" sz="1800"/>
              <a:t>Cycles of matter</a:t>
            </a:r>
          </a:p>
          <a:p>
            <a:pPr eaLnBrk="1" hangingPunct="1">
              <a:buFontTx/>
              <a:buAutoNum type="arabicPeriod"/>
            </a:pPr>
            <a:r>
              <a:rPr lang="en-US" sz="1800"/>
              <a:t>Lessons from the wolf</a:t>
            </a:r>
          </a:p>
          <a:p>
            <a:pPr eaLnBrk="1" hangingPunct="1">
              <a:buFontTx/>
              <a:buAutoNum type="arabicPeriod"/>
            </a:pPr>
            <a:endParaRPr lang="en-US" sz="1800"/>
          </a:p>
          <a:p>
            <a:pPr eaLnBrk="1" hangingPunct="1">
              <a:buFontTx/>
              <a:buAutoNum type="arabicPeriod"/>
            </a:pPr>
            <a:endParaRPr lang="en-US" sz="1800"/>
          </a:p>
          <a:p>
            <a:pPr eaLnBrk="1" hangingPunct="1">
              <a:buFontTx/>
              <a:buAutoNum type="arabicPeriod"/>
            </a:pPr>
            <a:endParaRPr lang="en-US" sz="1800"/>
          </a:p>
          <a:p>
            <a:pPr eaLnBrk="1" hangingPunct="1">
              <a:buFontTx/>
              <a:buAutoNum type="arabicPeriod"/>
            </a:pPr>
            <a:endParaRPr lang="en-US" sz="1800"/>
          </a:p>
          <a:p>
            <a:pPr eaLnBrk="1" hangingPunct="1">
              <a:buFontTx/>
              <a:buAutoNum type="arabicPeriod"/>
            </a:pPr>
            <a:endParaRPr lang="en-US" sz="1800"/>
          </a:p>
          <a:p>
            <a:pPr eaLnBrk="1" hangingPunct="1">
              <a:buFontTx/>
              <a:buAutoNum type="arabicPeriod"/>
            </a:pPr>
            <a:endParaRPr lang="en-US" sz="1800"/>
          </a:p>
          <a:p>
            <a:pPr eaLnBrk="1" hangingPunct="1">
              <a:buFontTx/>
              <a:buAutoNum type="arabicPeriod"/>
            </a:pPr>
            <a:endParaRPr lang="en-US" sz="1800"/>
          </a:p>
          <a:p>
            <a:pPr eaLnBrk="1" hangingPunct="1">
              <a:buFontTx/>
              <a:buAutoNum type="arabicPeriod"/>
            </a:pPr>
            <a:endParaRPr lang="en-US" sz="1800"/>
          </a:p>
        </p:txBody>
      </p:sp>
      <p:sp>
        <p:nvSpPr>
          <p:cNvPr id="30723" name="Rectangle 3"/>
          <p:cNvSpPr>
            <a:spLocks noChangeArrowheads="1"/>
          </p:cNvSpPr>
          <p:nvPr/>
        </p:nvSpPr>
        <p:spPr bwMode="auto">
          <a:xfrm>
            <a:off x="5638800" y="2752725"/>
            <a:ext cx="457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u="sng"/>
              <a:t>Reference Section should have:</a:t>
            </a:r>
          </a:p>
          <a:p>
            <a:r>
              <a:rPr lang="en-US"/>
              <a:t>Ms. Kipps Classroom policies</a:t>
            </a:r>
          </a:p>
          <a:p>
            <a:r>
              <a:rPr lang="en-US"/>
              <a:t>Example of Weekly Reading</a:t>
            </a:r>
          </a:p>
          <a:p>
            <a:r>
              <a:rPr lang="en-US"/>
              <a:t>Prefix Suffix Sheet</a:t>
            </a:r>
          </a:p>
          <a:p>
            <a:r>
              <a:rPr lang="en-US"/>
              <a:t>How to make Graph TALKS</a:t>
            </a:r>
          </a:p>
          <a:p>
            <a:r>
              <a:rPr lang="en-US"/>
              <a:t>Melcon Rubric</a:t>
            </a:r>
          </a:p>
          <a:p>
            <a:r>
              <a:rPr lang="en-US"/>
              <a:t>Graph My Grade</a:t>
            </a:r>
          </a:p>
        </p:txBody>
      </p:sp>
      <p:pic>
        <p:nvPicPr>
          <p:cNvPr id="112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438" y="4743450"/>
            <a:ext cx="2651125"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0725" name="TextBox 4"/>
          <p:cNvSpPr txBox="1">
            <a:spLocks noChangeArrowheads="1"/>
          </p:cNvSpPr>
          <p:nvPr/>
        </p:nvSpPr>
        <p:spPr bwMode="auto">
          <a:xfrm>
            <a:off x="990600" y="4457700"/>
            <a:ext cx="6248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b="1" u="sng"/>
              <a:t>Weekly Readings</a:t>
            </a:r>
          </a:p>
          <a:p>
            <a:pPr eaLnBrk="1" hangingPunct="1"/>
            <a:r>
              <a:rPr lang="en-US" sz="1800"/>
              <a:t>Week 1 Cheating Ourselves of Sleep</a:t>
            </a:r>
          </a:p>
          <a:p>
            <a:pPr eaLnBrk="1" hangingPunct="1"/>
            <a:r>
              <a:rPr lang="en-US" sz="1800"/>
              <a:t>Week 2 City Life turns blackbirds</a:t>
            </a:r>
          </a:p>
          <a:p>
            <a:pPr eaLnBrk="1" hangingPunct="1"/>
            <a:r>
              <a:rPr lang="en-US" sz="1800"/>
              <a:t>Week 3 Solution for San Diego's </a:t>
            </a:r>
          </a:p>
          <a:p>
            <a:pPr eaLnBrk="1" hangingPunct="1"/>
            <a:r>
              <a:rPr lang="en-US" sz="1800"/>
              <a:t>Week 4 None</a:t>
            </a:r>
          </a:p>
          <a:p>
            <a:pPr eaLnBrk="1" hangingPunct="1"/>
            <a:r>
              <a:rPr lang="en-US" sz="1800"/>
              <a:t>Week 5 Swimming w the Gentle Giants Part 1</a:t>
            </a:r>
          </a:p>
          <a:p>
            <a:pPr eaLnBrk="1" hangingPunct="1"/>
            <a:r>
              <a:rPr lang="en-US" sz="1800"/>
              <a:t>Week 6 Swimming w the Gentle Giants Part 2</a:t>
            </a:r>
          </a:p>
          <a:p>
            <a:pPr eaLnBrk="1" hangingPunct="1"/>
            <a:r>
              <a:rPr lang="en-US" sz="1800"/>
              <a:t>Week 7 A Bird Whose Life Depends on a Crab</a:t>
            </a:r>
          </a:p>
        </p:txBody>
      </p:sp>
      <p:pic>
        <p:nvPicPr>
          <p:cNvPr id="184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0" y="168275"/>
            <a:ext cx="3694113"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30159914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a:xfrm>
            <a:off x="304800" y="0"/>
            <a:ext cx="8229600" cy="731838"/>
          </a:xfrm>
        </p:spPr>
        <p:txBody>
          <a:bodyPr>
            <a:normAutofit fontScale="90000"/>
          </a:bodyPr>
          <a:lstStyle/>
          <a:p>
            <a:pPr eaLnBrk="1" hangingPunct="1"/>
            <a:r>
              <a:rPr lang="en-US">
                <a:latin typeface="Calibri" charset="0"/>
                <a:ea typeface="MS PGothic" charset="0"/>
              </a:rPr>
              <a:t>Thursday 10/26/17 Week #8</a:t>
            </a:r>
          </a:p>
        </p:txBody>
      </p:sp>
      <p:sp>
        <p:nvSpPr>
          <p:cNvPr id="32770" name="Content Placeholder 4"/>
          <p:cNvSpPr>
            <a:spLocks noGrp="1"/>
          </p:cNvSpPr>
          <p:nvPr>
            <p:ph idx="1"/>
          </p:nvPr>
        </p:nvSpPr>
        <p:spPr>
          <a:xfrm>
            <a:off x="228600" y="685800"/>
            <a:ext cx="8763000" cy="2209800"/>
          </a:xfrm>
        </p:spPr>
        <p:txBody>
          <a:bodyPr/>
          <a:lstStyle/>
          <a:p>
            <a:r>
              <a:rPr lang="en-US" sz="2000" b="1" u="sng">
                <a:solidFill>
                  <a:schemeClr val="accent2"/>
                </a:solidFill>
                <a:latin typeface="Calibri" charset="0"/>
                <a:ea typeface="MS PGothic" charset="0"/>
              </a:rPr>
              <a:t>What now…(write on bellringer sheet in a complete sentence)</a:t>
            </a:r>
          </a:p>
          <a:p>
            <a:pPr>
              <a:buFont typeface="Arial" charset="0"/>
              <a:buNone/>
            </a:pPr>
            <a:r>
              <a:rPr lang="en-US" sz="2000" b="1">
                <a:latin typeface="Calibri" charset="0"/>
                <a:ea typeface="MS PGothic" charset="0"/>
              </a:rPr>
              <a:t>Aside from what we have seen in the carbon cycle, how else can humans impact an ecosystem?</a:t>
            </a:r>
          </a:p>
          <a:p>
            <a:r>
              <a:rPr lang="en-US" sz="2000" b="1" u="sng">
                <a:solidFill>
                  <a:schemeClr val="accent2"/>
                </a:solidFill>
                <a:latin typeface="Calibri" charset="0"/>
                <a:ea typeface="MS PGothic" charset="0"/>
              </a:rPr>
              <a:t>So what…</a:t>
            </a:r>
            <a:r>
              <a:rPr lang="en-US" sz="2000" b="1" u="sng">
                <a:latin typeface="Calibri" charset="0"/>
                <a:ea typeface="MS PGothic" charset="0"/>
              </a:rPr>
              <a:t> </a:t>
            </a:r>
            <a:r>
              <a:rPr lang="en-US" sz="2000" b="1" u="sng">
                <a:solidFill>
                  <a:schemeClr val="accent2"/>
                </a:solidFill>
                <a:latin typeface="Calibri" charset="0"/>
                <a:ea typeface="MS PGothic" charset="0"/>
              </a:rPr>
              <a:t>(write on bellringer sheet in a complete sentence)</a:t>
            </a:r>
          </a:p>
          <a:p>
            <a:pPr>
              <a:buFont typeface="Arial" charset="0"/>
              <a:buNone/>
            </a:pPr>
            <a:r>
              <a:rPr lang="en-US" sz="2000" b="1">
                <a:latin typeface="Calibri" charset="0"/>
                <a:ea typeface="MS PGothic" charset="0"/>
              </a:rPr>
              <a:t>In what ways can humans change to help better our ecosystems?</a:t>
            </a:r>
          </a:p>
          <a:p>
            <a:pPr>
              <a:buFont typeface="Arial" charset="0"/>
              <a:buNone/>
            </a:pPr>
            <a:endParaRPr lang="en-US" sz="2000" b="1" u="sng">
              <a:solidFill>
                <a:schemeClr val="accent2"/>
              </a:solidFill>
              <a:latin typeface="Calibri" charset="0"/>
              <a:ea typeface="MS PGothic" charset="0"/>
            </a:endParaRPr>
          </a:p>
          <a:p>
            <a:pPr>
              <a:buFont typeface="Arial" charset="0"/>
              <a:buNone/>
            </a:pPr>
            <a:endParaRPr lang="en-US" sz="2000">
              <a:latin typeface="Calibri" charset="0"/>
              <a:ea typeface="MS PGothic" charset="0"/>
            </a:endParaRPr>
          </a:p>
          <a:p>
            <a:pPr eaLnBrk="1" hangingPunct="1"/>
            <a:endParaRPr lang="en-US">
              <a:latin typeface="Calibri" charset="0"/>
              <a:ea typeface="MS PGothic" charset="0"/>
            </a:endParaRPr>
          </a:p>
        </p:txBody>
      </p:sp>
      <p:sp>
        <p:nvSpPr>
          <p:cNvPr id="4" name="TextBox 5"/>
          <p:cNvSpPr txBox="1">
            <a:spLocks noChangeArrowheads="1"/>
          </p:cNvSpPr>
          <p:nvPr/>
        </p:nvSpPr>
        <p:spPr bwMode="auto">
          <a:xfrm>
            <a:off x="5257800" y="4114800"/>
            <a:ext cx="3657600"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2000" b="1" dirty="0" smtClean="0">
                <a:solidFill>
                  <a:schemeClr val="tx2"/>
                </a:solidFill>
                <a:ea typeface="+mn-ea"/>
              </a:rPr>
              <a:t>Homework:</a:t>
            </a:r>
          </a:p>
          <a:p>
            <a:pPr marL="342900" indent="-342900" eaLnBrk="1" fontAlgn="auto" hangingPunct="1">
              <a:spcBef>
                <a:spcPts val="1800"/>
              </a:spcBef>
              <a:spcAft>
                <a:spcPts val="0"/>
              </a:spcAft>
              <a:buClr>
                <a:schemeClr val="accent1"/>
              </a:buClr>
              <a:buSzPct val="130000"/>
              <a:buFont typeface="Wingdings" pitchFamily="2" charset="2"/>
              <a:buChar char="§"/>
              <a:defRPr/>
            </a:pPr>
            <a:r>
              <a:rPr lang="en-US" sz="2000" dirty="0" smtClean="0">
                <a:solidFill>
                  <a:schemeClr val="tx1">
                    <a:lumMod val="75000"/>
                    <a:lumOff val="25000"/>
                  </a:schemeClr>
                </a:solidFill>
                <a:ea typeface="+mn-ea"/>
              </a:rPr>
              <a:t>Weekly </a:t>
            </a:r>
            <a:r>
              <a:rPr lang="en-US" sz="2000" dirty="0">
                <a:solidFill>
                  <a:schemeClr val="tx1">
                    <a:lumMod val="75000"/>
                    <a:lumOff val="25000"/>
                  </a:schemeClr>
                </a:solidFill>
                <a:ea typeface="+mn-ea"/>
              </a:rPr>
              <a:t>Reading </a:t>
            </a:r>
            <a:r>
              <a:rPr lang="en-US" sz="2000" dirty="0" smtClean="0">
                <a:solidFill>
                  <a:schemeClr val="tx1">
                    <a:lumMod val="75000"/>
                    <a:lumOff val="25000"/>
                  </a:schemeClr>
                </a:solidFill>
                <a:ea typeface="+mn-ea"/>
              </a:rPr>
              <a:t>#8</a:t>
            </a:r>
          </a:p>
          <a:p>
            <a:pPr marL="342900" indent="-342900" eaLnBrk="1" fontAlgn="auto" hangingPunct="1">
              <a:spcBef>
                <a:spcPts val="1800"/>
              </a:spcBef>
              <a:spcAft>
                <a:spcPts val="0"/>
              </a:spcAft>
              <a:buClr>
                <a:schemeClr val="accent1"/>
              </a:buClr>
              <a:buSzPct val="130000"/>
              <a:buFont typeface="Wingdings" pitchFamily="2" charset="2"/>
              <a:buChar char="§"/>
              <a:defRPr/>
            </a:pPr>
            <a:r>
              <a:rPr lang="en-US" sz="2000" dirty="0" smtClean="0">
                <a:solidFill>
                  <a:schemeClr val="tx1">
                    <a:lumMod val="75000"/>
                    <a:lumOff val="25000"/>
                  </a:schemeClr>
                </a:solidFill>
                <a:ea typeface="+mn-ea"/>
              </a:rPr>
              <a:t>Annotations must be done for page 14, Lessons of Wolf </a:t>
            </a:r>
          </a:p>
          <a:p>
            <a:pPr marL="342900" indent="-342900" eaLnBrk="1" fontAlgn="auto" hangingPunct="1">
              <a:spcBef>
                <a:spcPts val="1800"/>
              </a:spcBef>
              <a:spcAft>
                <a:spcPts val="0"/>
              </a:spcAft>
              <a:buClr>
                <a:schemeClr val="accent1"/>
              </a:buClr>
              <a:buSzPct val="130000"/>
              <a:buFont typeface="Wingdings" pitchFamily="2" charset="2"/>
              <a:buChar char="§"/>
              <a:defRPr/>
            </a:pPr>
            <a:r>
              <a:rPr lang="en-US" sz="2000" dirty="0" smtClean="0">
                <a:solidFill>
                  <a:schemeClr val="tx1">
                    <a:lumMod val="75000"/>
                    <a:lumOff val="25000"/>
                  </a:schemeClr>
                </a:solidFill>
                <a:ea typeface="+mn-ea"/>
              </a:rPr>
              <a:t>Quiz 2.2 Friday </a:t>
            </a:r>
            <a:endParaRPr lang="en-US" sz="2000" dirty="0">
              <a:solidFill>
                <a:schemeClr val="tx1">
                  <a:lumMod val="75000"/>
                  <a:lumOff val="25000"/>
                </a:schemeClr>
              </a:solidFill>
              <a:ea typeface="+mn-ea"/>
            </a:endParaRPr>
          </a:p>
          <a:p>
            <a:pPr eaLnBrk="1" hangingPunct="1">
              <a:defRPr/>
            </a:pPr>
            <a:endParaRPr lang="en-US" sz="2400" b="1" dirty="0" smtClean="0">
              <a:solidFill>
                <a:schemeClr val="tx2"/>
              </a:solidFill>
              <a:ea typeface="+mn-ea"/>
            </a:endParaRPr>
          </a:p>
          <a:p>
            <a:pPr eaLnBrk="1" hangingPunct="1">
              <a:defRPr/>
            </a:pPr>
            <a:endParaRPr lang="en-US" sz="2400" b="1" dirty="0" smtClean="0">
              <a:solidFill>
                <a:schemeClr val="tx2"/>
              </a:solidFill>
              <a:ea typeface="+mn-ea"/>
            </a:endParaRPr>
          </a:p>
        </p:txBody>
      </p:sp>
      <p:pic>
        <p:nvPicPr>
          <p:cNvPr id="18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275" y="4565650"/>
            <a:ext cx="203676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84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91038"/>
            <a:ext cx="21526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2774" name="TextBox 1"/>
          <p:cNvSpPr txBox="1">
            <a:spLocks noChangeArrowheads="1"/>
          </p:cNvSpPr>
          <p:nvPr/>
        </p:nvSpPr>
        <p:spPr bwMode="auto">
          <a:xfrm rot="-1239485">
            <a:off x="142875" y="3300413"/>
            <a:ext cx="4700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b="1" u="sng">
                <a:solidFill>
                  <a:srgbClr val="00B0F0"/>
                </a:solidFill>
              </a:rPr>
              <a:t>Put your Cycles of matter, page 13, in bins ASAP</a:t>
            </a:r>
          </a:p>
        </p:txBody>
      </p:sp>
      <p:pic>
        <p:nvPicPr>
          <p:cNvPr id="1844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150" y="2438400"/>
            <a:ext cx="4235450"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1100140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133600"/>
            <a:ext cx="4948238" cy="387350"/>
          </a:xfrm>
        </p:spPr>
        <p:txBody>
          <a:bodyPr rtlCol="0">
            <a:normAutofit fontScale="90000"/>
          </a:bodyPr>
          <a:lstStyle/>
          <a:p>
            <a:pPr eaLnBrk="1" fontAlgn="auto" hangingPunct="1">
              <a:spcAft>
                <a:spcPts val="0"/>
              </a:spcAft>
              <a:defRPr/>
            </a:pPr>
            <a:r>
              <a:rPr lang="en-US" sz="2800" dirty="0" smtClean="0">
                <a:solidFill>
                  <a:schemeClr val="accent1"/>
                </a:solidFill>
                <a:ea typeface="+mj-ea"/>
                <a:cs typeface="+mj-cs"/>
              </a:rPr>
              <a:t>What are we going to do?</a:t>
            </a:r>
            <a:endParaRPr lang="en-US" sz="2800" dirty="0">
              <a:solidFill>
                <a:schemeClr val="accent1"/>
              </a:solidFill>
              <a:ea typeface="+mj-ea"/>
              <a:cs typeface="+mj-cs"/>
            </a:endParaRPr>
          </a:p>
        </p:txBody>
      </p:sp>
      <p:sp>
        <p:nvSpPr>
          <p:cNvPr id="3" name="Content Placeholder 2"/>
          <p:cNvSpPr>
            <a:spLocks noGrp="1"/>
          </p:cNvSpPr>
          <p:nvPr>
            <p:ph idx="1"/>
          </p:nvPr>
        </p:nvSpPr>
        <p:spPr>
          <a:xfrm>
            <a:off x="2438400" y="2667000"/>
            <a:ext cx="5237163" cy="1419225"/>
          </a:xfrm>
        </p:spPr>
        <p:txBody>
          <a:bodyPr/>
          <a:lstStyle/>
          <a:p>
            <a:pPr eaLnBrk="1" hangingPunct="1">
              <a:lnSpc>
                <a:spcPct val="80000"/>
              </a:lnSpc>
            </a:pPr>
            <a:r>
              <a:rPr lang="en-US" sz="1800" b="1">
                <a:latin typeface="Calibri" charset="0"/>
                <a:ea typeface="MS PGothic" charset="0"/>
              </a:rPr>
              <a:t>TODAY</a:t>
            </a:r>
            <a:r>
              <a:rPr lang="ja-JP" altLang="en-US" sz="1800" b="1">
                <a:latin typeface="Calibri" charset="0"/>
                <a:ea typeface="MS PGothic" charset="0"/>
              </a:rPr>
              <a:t>’</a:t>
            </a:r>
            <a:r>
              <a:rPr lang="en-US" altLang="ja-JP" sz="1800" b="1">
                <a:latin typeface="Calibri" charset="0"/>
                <a:ea typeface="MS PGothic" charset="0"/>
              </a:rPr>
              <a:t>S OBJECTIVE:</a:t>
            </a:r>
          </a:p>
          <a:p>
            <a:pPr eaLnBrk="1" hangingPunct="1">
              <a:lnSpc>
                <a:spcPct val="80000"/>
              </a:lnSpc>
            </a:pPr>
            <a:r>
              <a:rPr lang="en-US" sz="1800" b="1">
                <a:latin typeface="Calibri" charset="0"/>
                <a:ea typeface="MS PGothic" charset="0"/>
              </a:rPr>
              <a:t>I can read through and annotate an article on the Yellowstone ecosystem</a:t>
            </a:r>
          </a:p>
          <a:p>
            <a:pPr eaLnBrk="1" hangingPunct="1">
              <a:lnSpc>
                <a:spcPct val="80000"/>
              </a:lnSpc>
            </a:pPr>
            <a:r>
              <a:rPr lang="en-US" sz="1800" b="1">
                <a:latin typeface="Calibri" charset="0"/>
                <a:ea typeface="MS PGothic" charset="0"/>
              </a:rPr>
              <a:t>I can explain how humans have impacted the Yellowstone ecosystem</a:t>
            </a:r>
            <a:endParaRPr lang="en-US" altLang="ja-JP" sz="1800" b="1">
              <a:latin typeface="Calibri" charset="0"/>
              <a:ea typeface="MS PGothic" charset="0"/>
            </a:endParaRPr>
          </a:p>
        </p:txBody>
      </p:sp>
      <p:sp>
        <p:nvSpPr>
          <p:cNvPr id="4" name="Title 1"/>
          <p:cNvSpPr txBox="1">
            <a:spLocks/>
          </p:cNvSpPr>
          <p:nvPr/>
        </p:nvSpPr>
        <p:spPr>
          <a:xfrm>
            <a:off x="3446463" y="4162425"/>
            <a:ext cx="4948237" cy="546100"/>
          </a:xfrm>
          <a:prstGeom prst="rect">
            <a:avLst/>
          </a:prstGeom>
        </p:spPr>
        <p:txBody>
          <a:bodyPr anchor="b"/>
          <a:lstStyle/>
          <a:p>
            <a:pPr fontAlgn="auto">
              <a:spcBef>
                <a:spcPts val="0"/>
              </a:spcBef>
              <a:spcAft>
                <a:spcPts val="0"/>
              </a:spcAft>
              <a:defRPr/>
            </a:pPr>
            <a:r>
              <a:rPr lang="en-US" sz="2800" dirty="0">
                <a:solidFill>
                  <a:schemeClr val="accent1"/>
                </a:solidFill>
                <a:latin typeface="+mj-lt"/>
                <a:ea typeface="+mj-ea"/>
                <a:cs typeface="+mj-cs"/>
              </a:rPr>
              <a:t>Why does it matter?</a:t>
            </a:r>
          </a:p>
        </p:txBody>
      </p:sp>
      <p:sp>
        <p:nvSpPr>
          <p:cNvPr id="5" name="Content Placeholder 2"/>
          <p:cNvSpPr txBox="1">
            <a:spLocks/>
          </p:cNvSpPr>
          <p:nvPr/>
        </p:nvSpPr>
        <p:spPr>
          <a:xfrm>
            <a:off x="3413125" y="4708525"/>
            <a:ext cx="5514975" cy="1752600"/>
          </a:xfrm>
          <a:prstGeom prst="rect">
            <a:avLst/>
          </a:prstGeom>
        </p:spPr>
        <p:txBody>
          <a:bodyPr>
            <a:normAutofit/>
          </a:bodyPr>
          <a:lstStyle/>
          <a:p>
            <a:pPr marL="228600" indent="-228600" fontAlgn="auto">
              <a:spcBef>
                <a:spcPts val="1800"/>
              </a:spcBef>
              <a:spcAft>
                <a:spcPts val="0"/>
              </a:spcAft>
              <a:buClr>
                <a:schemeClr val="accent1"/>
              </a:buClr>
              <a:buSzPct val="130000"/>
              <a:buFont typeface="Wingdings" pitchFamily="2" charset="2"/>
              <a:buChar char="§"/>
              <a:defRPr/>
            </a:pPr>
            <a:r>
              <a:rPr lang="en-US" b="1" dirty="0">
                <a:solidFill>
                  <a:schemeClr val="tx1">
                    <a:lumMod val="75000"/>
                    <a:lumOff val="25000"/>
                  </a:schemeClr>
                </a:solidFill>
                <a:latin typeface="+mn-lt"/>
                <a:ea typeface="+mn-ea"/>
                <a:cs typeface="+mn-cs"/>
              </a:rPr>
              <a:t>FUTURE OBJECTIVE:</a:t>
            </a:r>
          </a:p>
          <a:p>
            <a:pPr marL="228600" indent="-228600" fontAlgn="auto">
              <a:spcBef>
                <a:spcPts val="1800"/>
              </a:spcBef>
              <a:spcAft>
                <a:spcPts val="0"/>
              </a:spcAft>
              <a:buClr>
                <a:schemeClr val="accent1"/>
              </a:buClr>
              <a:buSzPct val="130000"/>
              <a:buFont typeface="Wingdings" pitchFamily="2" charset="2"/>
              <a:buChar char="§"/>
              <a:defRPr/>
            </a:pPr>
            <a:r>
              <a:rPr lang="en-US" b="1" dirty="0">
                <a:solidFill>
                  <a:schemeClr val="tx1">
                    <a:lumMod val="75000"/>
                    <a:lumOff val="25000"/>
                  </a:schemeClr>
                </a:solidFill>
                <a:latin typeface="+mn-lt"/>
                <a:ea typeface="+mn-ea"/>
                <a:cs typeface="+mn-cs"/>
              </a:rPr>
              <a:t>What are some annotation strategies you have been taught in Kenwood?</a:t>
            </a:r>
          </a:p>
          <a:p>
            <a:pPr fontAlgn="auto">
              <a:spcBef>
                <a:spcPts val="1800"/>
              </a:spcBef>
              <a:spcAft>
                <a:spcPts val="0"/>
              </a:spcAft>
              <a:buClr>
                <a:schemeClr val="accent1"/>
              </a:buClr>
              <a:buSzPct val="130000"/>
              <a:defRPr/>
            </a:pPr>
            <a:endParaRPr lang="en-US" b="1" dirty="0">
              <a:solidFill>
                <a:schemeClr val="tx1">
                  <a:lumMod val="75000"/>
                  <a:lumOff val="25000"/>
                </a:schemeClr>
              </a:solidFill>
              <a:latin typeface="+mn-lt"/>
              <a:ea typeface="+mn-ea"/>
              <a:cs typeface="+mn-cs"/>
            </a:endParaRPr>
          </a:p>
          <a:p>
            <a:pPr marL="228600" indent="-228600" fontAlgn="auto">
              <a:spcBef>
                <a:spcPts val="1800"/>
              </a:spcBef>
              <a:spcAft>
                <a:spcPts val="0"/>
              </a:spcAft>
              <a:buClr>
                <a:schemeClr val="accent1"/>
              </a:buClr>
              <a:buSzPct val="130000"/>
              <a:buFont typeface="Wingdings" pitchFamily="2" charset="2"/>
              <a:buChar char="§"/>
              <a:defRPr/>
            </a:pPr>
            <a:endParaRPr lang="en-US" b="1" dirty="0">
              <a:solidFill>
                <a:schemeClr val="tx1">
                  <a:lumMod val="75000"/>
                  <a:lumOff val="25000"/>
                </a:schemeClr>
              </a:solidFill>
              <a:latin typeface="+mn-lt"/>
              <a:ea typeface="+mn-ea"/>
              <a:cs typeface="+mn-cs"/>
            </a:endParaRPr>
          </a:p>
          <a:p>
            <a:pPr fontAlgn="auto">
              <a:spcBef>
                <a:spcPts val="1800"/>
              </a:spcBef>
              <a:spcAft>
                <a:spcPts val="0"/>
              </a:spcAft>
              <a:buClr>
                <a:schemeClr val="accent1"/>
              </a:buClr>
              <a:buSzPct val="130000"/>
              <a:defRPr/>
            </a:pPr>
            <a:endParaRPr lang="en-US" b="1" dirty="0">
              <a:solidFill>
                <a:schemeClr val="tx1">
                  <a:lumMod val="75000"/>
                  <a:lumOff val="25000"/>
                </a:schemeClr>
              </a:solidFill>
              <a:latin typeface="+mn-lt"/>
              <a:ea typeface="+mn-ea"/>
              <a:cs typeface="+mn-cs"/>
            </a:endParaRPr>
          </a:p>
        </p:txBody>
      </p:sp>
      <p:pic>
        <p:nvPicPr>
          <p:cNvPr id="3379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90500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3440113" y="152400"/>
            <a:ext cx="4948237" cy="549275"/>
          </a:xfrm>
          <a:prstGeom prst="rect">
            <a:avLst/>
          </a:prstGeom>
        </p:spPr>
        <p:txBody>
          <a:bodyPr anchor="b"/>
          <a:lstStyle/>
          <a:p>
            <a:pPr fontAlgn="auto">
              <a:spcBef>
                <a:spcPts val="0"/>
              </a:spcBef>
              <a:spcAft>
                <a:spcPts val="0"/>
              </a:spcAft>
              <a:defRPr/>
            </a:pPr>
            <a:r>
              <a:rPr lang="en-US" sz="2800" dirty="0">
                <a:solidFill>
                  <a:schemeClr val="accent1"/>
                </a:solidFill>
                <a:latin typeface="+mj-lt"/>
                <a:ea typeface="+mj-ea"/>
                <a:cs typeface="+mj-cs"/>
              </a:rPr>
              <a:t>What did we do?</a:t>
            </a:r>
          </a:p>
        </p:txBody>
      </p:sp>
      <p:sp>
        <p:nvSpPr>
          <p:cNvPr id="9" name="Content Placeholder 2"/>
          <p:cNvSpPr txBox="1">
            <a:spLocks/>
          </p:cNvSpPr>
          <p:nvPr/>
        </p:nvSpPr>
        <p:spPr bwMode="auto">
          <a:xfrm>
            <a:off x="2209800" y="701675"/>
            <a:ext cx="55308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auto" hangingPunct="1">
              <a:spcBef>
                <a:spcPts val="1800"/>
              </a:spcBef>
              <a:spcAft>
                <a:spcPts val="0"/>
              </a:spcAft>
              <a:buClr>
                <a:schemeClr val="accent1"/>
              </a:buClr>
              <a:buSzPct val="130000"/>
              <a:buFont typeface="Wingdings" pitchFamily="2" charset="2"/>
              <a:buChar char="§"/>
              <a:defRPr/>
            </a:pPr>
            <a:r>
              <a:rPr lang="en-US" altLang="ja-JP" b="1" dirty="0" smtClean="0">
                <a:solidFill>
                  <a:srgbClr val="404040"/>
                </a:solidFill>
                <a:ea typeface="+mn-ea"/>
              </a:rPr>
              <a:t>Past OBJECTIVE:</a:t>
            </a:r>
          </a:p>
          <a:p>
            <a:pPr eaLnBrk="1" fontAlgn="auto" hangingPunct="1">
              <a:spcBef>
                <a:spcPts val="1800"/>
              </a:spcBef>
              <a:spcAft>
                <a:spcPts val="0"/>
              </a:spcAft>
              <a:buClr>
                <a:schemeClr val="accent1"/>
              </a:buClr>
              <a:buSzPct val="130000"/>
              <a:buFont typeface="Wingdings" pitchFamily="2" charset="2"/>
              <a:buChar char="§"/>
              <a:defRPr/>
            </a:pPr>
            <a:r>
              <a:rPr lang="en-US" altLang="ja-JP" b="1" dirty="0" smtClean="0">
                <a:solidFill>
                  <a:srgbClr val="404040"/>
                </a:solidFill>
                <a:ea typeface="+mn-ea"/>
              </a:rPr>
              <a:t>How have humans impacted the carbon cycle?</a:t>
            </a:r>
          </a:p>
        </p:txBody>
      </p:sp>
      <p:pic>
        <p:nvPicPr>
          <p:cNvPr id="1946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962400"/>
            <a:ext cx="2054225"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2162042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accel="50000" decel="50000"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xit" presetSubtype="4" accel="50000" decel="50000" fill="hold" grpId="0" nodeType="with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ppt_x"/>
                                          </p:val>
                                        </p:tav>
                                      </p:tavLst>
                                    </p:anim>
                                    <p:anim calcmode="lin" valueType="num">
                                      <p:cBhvr additive="base">
                                        <p:cTn id="11" dur="500"/>
                                        <p:tgtEl>
                                          <p:spTgt spid="9"/>
                                        </p:tgtEl>
                                        <p:attrNameLst>
                                          <p:attrName>ppt_y</p:attrName>
                                        </p:attrNameLst>
                                      </p:cBhvr>
                                      <p:tavLst>
                                        <p:tav tm="0">
                                          <p:val>
                                            <p:strVal val="ppt_y"/>
                                          </p:val>
                                        </p:tav>
                                        <p:tav tm="100000">
                                          <p:val>
                                            <p:strVal val="1+ppt_h/2"/>
                                          </p:val>
                                        </p:tav>
                                      </p:tavLst>
                                    </p:anim>
                                    <p:set>
                                      <p:cBhvr>
                                        <p:cTn id="12" dur="1" fill="hold">
                                          <p:stCondLst>
                                            <p:cond delay="499"/>
                                          </p:stCondLst>
                                        </p:cTn>
                                        <p:tgtEl>
                                          <p:spTgt spid="9"/>
                                        </p:tgtEl>
                                        <p:attrNameLst>
                                          <p:attrName>style.visibility</p:attrName>
                                        </p:attrNameLst>
                                      </p:cBhvr>
                                      <p:to>
                                        <p:strVal val="hidden"/>
                                      </p:to>
                                    </p:set>
                                  </p:childTnLst>
                                </p:cTn>
                              </p:par>
                              <p:par>
                                <p:cTn id="13" presetID="2" presetClass="entr" presetSubtype="4" accel="50000" decel="5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accel="50000" decel="5000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accel="50000" decel="5000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xit" presetSubtype="4" accel="50000" decel="50000" fill="hold" grpId="1" nodeType="clickEffect">
                                  <p:stCondLst>
                                    <p:cond delay="0"/>
                                  </p:stCondLst>
                                  <p:childTnLst>
                                    <p:anim calcmode="lin" valueType="num">
                                      <p:cBhvr additive="base">
                                        <p:cTn id="38"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9" dur="500"/>
                                        <p:tgtEl>
                                          <p:spTgt spid="3">
                                            <p:txEl>
                                              <p:pRg st="0" end="0"/>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xit" presetSubtype="4" accel="50000" decel="50000" fill="hold" grpId="1" nodeType="clickEffect">
                                  <p:stCondLst>
                                    <p:cond delay="0"/>
                                  </p:stCondLst>
                                  <p:childTnLst>
                                    <p:anim calcmode="lin" valueType="num">
                                      <p:cBhvr additive="base">
                                        <p:cTn id="44"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5" dur="500"/>
                                        <p:tgtEl>
                                          <p:spTgt spid="3">
                                            <p:txEl>
                                              <p:pRg st="1" end="1"/>
                                            </p:txEl>
                                          </p:spTgt>
                                        </p:tgtEl>
                                        <p:attrNameLst>
                                          <p:attrName>ppt_y</p:attrName>
                                        </p:attrNameLst>
                                      </p:cBhvr>
                                      <p:tavLst>
                                        <p:tav tm="0">
                                          <p:val>
                                            <p:strVal val="ppt_y"/>
                                          </p:val>
                                        </p:tav>
                                        <p:tav tm="100000">
                                          <p:val>
                                            <p:strVal val="1+ppt_h/2"/>
                                          </p:val>
                                        </p:tav>
                                      </p:tavLst>
                                    </p:anim>
                                    <p:set>
                                      <p:cBhvr>
                                        <p:cTn id="4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xit" presetSubtype="4" accel="50000" decel="50000" fill="hold" grpId="1" nodeType="clickEffect">
                                  <p:stCondLst>
                                    <p:cond delay="0"/>
                                  </p:stCondLst>
                                  <p:childTnLst>
                                    <p:anim calcmode="lin" valueType="num">
                                      <p:cBhvr additive="base">
                                        <p:cTn id="50"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1" dur="500"/>
                                        <p:tgtEl>
                                          <p:spTgt spid="3">
                                            <p:txEl>
                                              <p:pRg st="2" end="2"/>
                                            </p:txEl>
                                          </p:spTgt>
                                        </p:tgtEl>
                                        <p:attrNameLst>
                                          <p:attrName>ppt_y</p:attrName>
                                        </p:attrNameLst>
                                      </p:cBhvr>
                                      <p:tavLst>
                                        <p:tav tm="0">
                                          <p:val>
                                            <p:strVal val="ppt_y"/>
                                          </p:val>
                                        </p:tav>
                                        <p:tav tm="100000">
                                          <p:val>
                                            <p:strVal val="1+ppt_h/2"/>
                                          </p:val>
                                        </p:tav>
                                      </p:tavLst>
                                    </p:anim>
                                    <p:set>
                                      <p:cBhvr>
                                        <p:cTn id="52" dur="1" fill="hold">
                                          <p:stCondLst>
                                            <p:cond delay="499"/>
                                          </p:stCondLst>
                                        </p:cTn>
                                        <p:tgtEl>
                                          <p:spTgt spid="3">
                                            <p:txEl>
                                              <p:pRg st="2" end="2"/>
                                            </p:txEl>
                                          </p:spTgt>
                                        </p:tgtEl>
                                        <p:attrNameLst>
                                          <p:attrName>style.visibility</p:attrName>
                                        </p:attrNameLst>
                                      </p:cBhvr>
                                      <p:to>
                                        <p:strVal val="hidden"/>
                                      </p:to>
                                    </p:set>
                                  </p:childTnLst>
                                </p:cTn>
                              </p:par>
                              <p:par>
                                <p:cTn id="53" presetID="2" presetClass="exit" presetSubtype="4" accel="50000" decel="50000" fill="hold" grpId="1" nodeType="withEffect">
                                  <p:stCondLst>
                                    <p:cond delay="0"/>
                                  </p:stCondLst>
                                  <p:childTnLst>
                                    <p:anim calcmode="lin" valueType="num">
                                      <p:cBhvr additive="base">
                                        <p:cTn id="54" dur="500"/>
                                        <p:tgtEl>
                                          <p:spTgt spid="2"/>
                                        </p:tgtEl>
                                        <p:attrNameLst>
                                          <p:attrName>ppt_x</p:attrName>
                                        </p:attrNameLst>
                                      </p:cBhvr>
                                      <p:tavLst>
                                        <p:tav tm="0">
                                          <p:val>
                                            <p:strVal val="ppt_x"/>
                                          </p:val>
                                        </p:tav>
                                        <p:tav tm="100000">
                                          <p:val>
                                            <p:strVal val="ppt_x"/>
                                          </p:val>
                                        </p:tav>
                                      </p:tavLst>
                                    </p:anim>
                                    <p:anim calcmode="lin" valueType="num">
                                      <p:cBhvr additive="base">
                                        <p:cTn id="55" dur="500"/>
                                        <p:tgtEl>
                                          <p:spTgt spid="2"/>
                                        </p:tgtEl>
                                        <p:attrNameLst>
                                          <p:attrName>ppt_y</p:attrName>
                                        </p:attrNameLst>
                                      </p:cBhvr>
                                      <p:tavLst>
                                        <p:tav tm="0">
                                          <p:val>
                                            <p:strVal val="ppt_y"/>
                                          </p:val>
                                        </p:tav>
                                        <p:tav tm="100000">
                                          <p:val>
                                            <p:strVal val="1+ppt_h/2"/>
                                          </p:val>
                                        </p:tav>
                                      </p:tavLst>
                                    </p:anim>
                                    <p:set>
                                      <p:cBhvr>
                                        <p:cTn id="56" dur="1" fill="hold">
                                          <p:stCondLst>
                                            <p:cond delay="499"/>
                                          </p:stCondLst>
                                        </p:cTn>
                                        <p:tgtEl>
                                          <p:spTgt spid="2"/>
                                        </p:tgtEl>
                                        <p:attrNameLst>
                                          <p:attrName>style.visibility</p:attrName>
                                        </p:attrNameLst>
                                      </p:cBhvr>
                                      <p:to>
                                        <p:strVal val="hidden"/>
                                      </p:to>
                                    </p:set>
                                  </p:childTnLst>
                                </p:cTn>
                              </p:par>
                              <p:par>
                                <p:cTn id="57" presetID="2" presetClass="entr" presetSubtype="4" accel="50000" decel="5000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accel="50000" decel="5000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ppt_x"/>
                                          </p:val>
                                        </p:tav>
                                        <p:tav tm="100000">
                                          <p:val>
                                            <p:strVal val="#ppt_x"/>
                                          </p:val>
                                        </p:tav>
                                      </p:tavLst>
                                    </p:anim>
                                    <p:anim calcmode="lin" valueType="num">
                                      <p:cBhvr additive="base">
                                        <p:cTn id="6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4" grpId="0"/>
      <p:bldP spid="5"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5105400" cy="715963"/>
          </a:xfrm>
        </p:spPr>
        <p:txBody>
          <a:bodyPr rtlCol="0">
            <a:normAutofit fontScale="90000"/>
          </a:bodyPr>
          <a:lstStyle/>
          <a:p>
            <a:pPr eaLnBrk="1" fontAlgn="auto" hangingPunct="1">
              <a:spcAft>
                <a:spcPts val="0"/>
              </a:spcAft>
              <a:defRPr/>
            </a:pPr>
            <a:r>
              <a:rPr lang="en-US" dirty="0" smtClean="0">
                <a:ea typeface="+mj-ea"/>
                <a:cs typeface="+mj-cs"/>
              </a:rPr>
              <a:t>Agenda</a:t>
            </a:r>
          </a:p>
        </p:txBody>
      </p:sp>
      <p:sp>
        <p:nvSpPr>
          <p:cNvPr id="34818" name="TextBox 2"/>
          <p:cNvSpPr txBox="1">
            <a:spLocks noChangeArrowheads="1"/>
          </p:cNvSpPr>
          <p:nvPr/>
        </p:nvSpPr>
        <p:spPr bwMode="auto">
          <a:xfrm>
            <a:off x="1143000" y="1219200"/>
            <a:ext cx="7315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buFont typeface="Arial" charset="0"/>
              <a:buChar char="•"/>
            </a:pPr>
            <a:r>
              <a:rPr lang="en-US" sz="3600">
                <a:cs typeface="Arial" charset="0"/>
              </a:rPr>
              <a:t>Bellringer &amp; Share-Out</a:t>
            </a:r>
          </a:p>
          <a:p>
            <a:pPr eaLnBrk="1" hangingPunct="1">
              <a:buFont typeface="Arial" charset="0"/>
              <a:buChar char="•"/>
            </a:pPr>
            <a:r>
              <a:rPr lang="en-US" sz="3600">
                <a:cs typeface="Arial" charset="0"/>
              </a:rPr>
              <a:t>Go over Carbon Cycle</a:t>
            </a:r>
          </a:p>
          <a:p>
            <a:pPr eaLnBrk="1" hangingPunct="1">
              <a:buFont typeface="Arial" charset="0"/>
              <a:buChar char="•"/>
            </a:pPr>
            <a:r>
              <a:rPr lang="en-US" sz="3600">
                <a:cs typeface="Arial" charset="0"/>
              </a:rPr>
              <a:t>Lessons from the wolf</a:t>
            </a:r>
          </a:p>
          <a:p>
            <a:pPr eaLnBrk="1" hangingPunct="1">
              <a:buFont typeface="Arial" charset="0"/>
              <a:buChar char="•"/>
            </a:pPr>
            <a:r>
              <a:rPr lang="en-US" sz="3600">
                <a:cs typeface="Arial" charset="0"/>
              </a:rPr>
              <a:t>Summary</a:t>
            </a:r>
          </a:p>
        </p:txBody>
      </p:sp>
      <p:pic>
        <p:nvPicPr>
          <p:cNvPr id="204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463" y="4479925"/>
            <a:ext cx="3646487"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204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733800"/>
            <a:ext cx="367982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1671992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rtlCol="0">
            <a:normAutofit fontScale="90000"/>
          </a:bodyPr>
          <a:lstStyle/>
          <a:p>
            <a:pPr eaLnBrk="1" fontAlgn="auto" hangingPunct="1">
              <a:spcAft>
                <a:spcPts val="0"/>
              </a:spcAft>
              <a:defRPr/>
            </a:pPr>
            <a:r>
              <a:rPr lang="en-US" dirty="0" smtClean="0">
                <a:ea typeface="+mj-ea"/>
                <a:cs typeface="+mj-cs"/>
              </a:rPr>
              <a:t>Summary 10/26/17 Week #8</a:t>
            </a:r>
          </a:p>
        </p:txBody>
      </p:sp>
      <p:sp>
        <p:nvSpPr>
          <p:cNvPr id="39938" name="Content Placeholder 2"/>
          <p:cNvSpPr>
            <a:spLocks noGrp="1"/>
          </p:cNvSpPr>
          <p:nvPr>
            <p:ph idx="1"/>
          </p:nvPr>
        </p:nvSpPr>
        <p:spPr>
          <a:xfrm>
            <a:off x="304800" y="838200"/>
            <a:ext cx="8229600" cy="1371600"/>
          </a:xfrm>
        </p:spPr>
        <p:txBody>
          <a:bodyPr/>
          <a:lstStyle/>
          <a:p>
            <a:r>
              <a:rPr lang="en-US" b="1">
                <a:solidFill>
                  <a:srgbClr val="254061"/>
                </a:solidFill>
                <a:latin typeface="Calibri" charset="0"/>
                <a:ea typeface="MS PGothic" charset="0"/>
              </a:rPr>
              <a:t>Explain how the wolf population in Yellowstone has changed over time?</a:t>
            </a:r>
          </a:p>
        </p:txBody>
      </p:sp>
      <p:sp>
        <p:nvSpPr>
          <p:cNvPr id="6150" name="TextBox 2"/>
          <p:cNvSpPr txBox="1">
            <a:spLocks noChangeArrowheads="1"/>
          </p:cNvSpPr>
          <p:nvPr/>
        </p:nvSpPr>
        <p:spPr bwMode="auto">
          <a:xfrm>
            <a:off x="3124200" y="1752600"/>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auto" hangingPunct="1">
              <a:spcBef>
                <a:spcPts val="0"/>
              </a:spcBef>
              <a:spcAft>
                <a:spcPts val="0"/>
              </a:spcAft>
              <a:defRPr/>
            </a:pPr>
            <a:endParaRPr lang="en-US" sz="3200" i="1" u="sng" dirty="0" smtClean="0">
              <a:solidFill>
                <a:schemeClr val="accent4">
                  <a:lumMod val="75000"/>
                </a:schemeClr>
              </a:solidFill>
              <a:ea typeface="+mn-ea"/>
            </a:endParaRPr>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384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225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438400"/>
            <a:ext cx="172402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2253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075" y="44958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2253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64795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3657758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457200"/>
          </a:xfrm>
        </p:spPr>
        <p:txBody>
          <a:bodyPr rtlCol="0">
            <a:normAutofit fontScale="90000"/>
          </a:bodyPr>
          <a:lstStyle/>
          <a:p>
            <a:pPr eaLnBrk="1" fontAlgn="auto" hangingPunct="1">
              <a:spcAft>
                <a:spcPts val="0"/>
              </a:spcAft>
              <a:defRPr/>
            </a:pPr>
            <a:r>
              <a:rPr lang="en-US" dirty="0" smtClean="0">
                <a:ea typeface="+mj-ea"/>
                <a:cs typeface="+mj-cs"/>
              </a:rPr>
              <a:t>Friday 10/27/17 Week #8</a:t>
            </a:r>
          </a:p>
        </p:txBody>
      </p:sp>
      <p:sp>
        <p:nvSpPr>
          <p:cNvPr id="40962" name="Content Placeholder 4"/>
          <p:cNvSpPr>
            <a:spLocks noGrp="1"/>
          </p:cNvSpPr>
          <p:nvPr>
            <p:ph idx="1"/>
          </p:nvPr>
        </p:nvSpPr>
        <p:spPr>
          <a:xfrm>
            <a:off x="20638" y="600075"/>
            <a:ext cx="9136062" cy="3971925"/>
          </a:xfrm>
        </p:spPr>
        <p:txBody>
          <a:bodyPr/>
          <a:lstStyle/>
          <a:p>
            <a:pPr marL="0" indent="0">
              <a:buFont typeface="Arial" charset="0"/>
              <a:buNone/>
            </a:pPr>
            <a:r>
              <a:rPr lang="en-US" sz="2000" b="1" u="sng" dirty="0">
                <a:solidFill>
                  <a:schemeClr val="accent2"/>
                </a:solidFill>
                <a:latin typeface="Calibri" charset="0"/>
                <a:ea typeface="MS PGothic" charset="0"/>
              </a:rPr>
              <a:t>What now…(write on </a:t>
            </a:r>
            <a:r>
              <a:rPr lang="en-US" sz="2000" b="1" u="sng" dirty="0" err="1">
                <a:solidFill>
                  <a:schemeClr val="accent2"/>
                </a:solidFill>
                <a:latin typeface="Calibri" charset="0"/>
                <a:ea typeface="MS PGothic" charset="0"/>
              </a:rPr>
              <a:t>bellringer</a:t>
            </a:r>
            <a:r>
              <a:rPr lang="en-US" sz="2000" b="1" u="sng" dirty="0">
                <a:solidFill>
                  <a:schemeClr val="accent2"/>
                </a:solidFill>
                <a:latin typeface="Calibri" charset="0"/>
                <a:ea typeface="MS PGothic" charset="0"/>
              </a:rPr>
              <a:t> sheet in a complete sentence)</a:t>
            </a:r>
          </a:p>
          <a:p>
            <a:pPr marL="0" indent="0"/>
            <a:r>
              <a:rPr lang="en-US" sz="2000" b="1" dirty="0">
                <a:latin typeface="Calibri" charset="0"/>
                <a:ea typeface="MS PGothic" charset="0"/>
              </a:rPr>
              <a:t>Use the food chain to answer the questions below</a:t>
            </a:r>
          </a:p>
          <a:p>
            <a:pPr marL="0" indent="0"/>
            <a:r>
              <a:rPr lang="en-US" sz="2000" b="1" dirty="0">
                <a:latin typeface="Calibri" charset="0"/>
                <a:ea typeface="MS PGothic" charset="0"/>
              </a:rPr>
              <a:t>Algae      </a:t>
            </a:r>
            <a:r>
              <a:rPr lang="en-US" sz="2000" b="1" dirty="0" smtClean="0">
                <a:latin typeface="Calibri" charset="0"/>
                <a:ea typeface="MS PGothic" charset="0"/>
              </a:rPr>
              <a:t>  Fish            Dolphin             </a:t>
            </a:r>
            <a:r>
              <a:rPr lang="en-US" sz="2000" b="1" dirty="0">
                <a:latin typeface="Calibri" charset="0"/>
                <a:ea typeface="MS PGothic" charset="0"/>
              </a:rPr>
              <a:t>Killer Whale</a:t>
            </a:r>
          </a:p>
          <a:p>
            <a:pPr marL="0" indent="0">
              <a:buFont typeface="Arial" charset="0"/>
              <a:buAutoNum type="arabicPeriod"/>
            </a:pPr>
            <a:r>
              <a:rPr lang="en-US" sz="2000" b="1" dirty="0">
                <a:latin typeface="Calibri" charset="0"/>
                <a:ea typeface="MS PGothic" charset="0"/>
              </a:rPr>
              <a:t>Which organism has the most amount of energy? Which has the least?</a:t>
            </a:r>
          </a:p>
          <a:p>
            <a:pPr marL="0" indent="0">
              <a:buFont typeface="Arial" charset="0"/>
              <a:buAutoNum type="arabicPeriod"/>
            </a:pPr>
            <a:r>
              <a:rPr lang="en-US" sz="2000" b="1" dirty="0">
                <a:latin typeface="Calibri" charset="0"/>
                <a:ea typeface="MS PGothic" charset="0"/>
              </a:rPr>
              <a:t>How much energy is passed on when the fish eat the algae?</a:t>
            </a:r>
          </a:p>
          <a:p>
            <a:pPr marL="0" indent="0">
              <a:buFont typeface="Arial" charset="0"/>
              <a:buAutoNum type="arabicPeriod"/>
            </a:pPr>
            <a:r>
              <a:rPr lang="en-US" sz="2000" b="1" dirty="0">
                <a:latin typeface="Calibri" charset="0"/>
                <a:ea typeface="MS PGothic" charset="0"/>
              </a:rPr>
              <a:t>What type of organism has the most amount of </a:t>
            </a:r>
            <a:r>
              <a:rPr lang="en-US" sz="2000" b="1" u="sng" dirty="0">
                <a:latin typeface="Calibri" charset="0"/>
                <a:ea typeface="MS PGothic" charset="0"/>
              </a:rPr>
              <a:t>Biomass</a:t>
            </a:r>
            <a:r>
              <a:rPr lang="en-US" sz="2000" b="1" dirty="0">
                <a:latin typeface="Calibri" charset="0"/>
                <a:ea typeface="MS PGothic" charset="0"/>
              </a:rPr>
              <a:t>? (Primary producer, Primary consumer, 2</a:t>
            </a:r>
            <a:r>
              <a:rPr lang="en-US" sz="2000" b="1" baseline="30000" dirty="0">
                <a:latin typeface="Calibri" charset="0"/>
                <a:ea typeface="MS PGothic" charset="0"/>
              </a:rPr>
              <a:t>nd</a:t>
            </a:r>
            <a:r>
              <a:rPr lang="en-US" sz="2000" b="1" dirty="0">
                <a:latin typeface="Calibri" charset="0"/>
                <a:ea typeface="MS PGothic" charset="0"/>
              </a:rPr>
              <a:t> consumer, or tertiary)</a:t>
            </a:r>
          </a:p>
          <a:p>
            <a:pPr marL="0" indent="0">
              <a:buFont typeface="Arial" charset="0"/>
              <a:buAutoNum type="arabicPeriod"/>
            </a:pPr>
            <a:r>
              <a:rPr lang="en-US" sz="2000" b="1" dirty="0">
                <a:latin typeface="Calibri" charset="0"/>
                <a:ea typeface="MS PGothic" charset="0"/>
              </a:rPr>
              <a:t>What is major source of carbon before humans disturbance?</a:t>
            </a:r>
          </a:p>
          <a:p>
            <a:pPr marL="0" indent="0"/>
            <a:r>
              <a:rPr lang="en-US" sz="2000" b="1" u="sng" dirty="0">
                <a:solidFill>
                  <a:schemeClr val="accent2"/>
                </a:solidFill>
                <a:latin typeface="Calibri" charset="0"/>
                <a:ea typeface="MS PGothic" charset="0"/>
              </a:rPr>
              <a:t>So what…</a:t>
            </a:r>
            <a:r>
              <a:rPr lang="en-US" sz="2000" b="1" u="sng" dirty="0">
                <a:latin typeface="Calibri" charset="0"/>
                <a:ea typeface="MS PGothic" charset="0"/>
              </a:rPr>
              <a:t> </a:t>
            </a:r>
            <a:r>
              <a:rPr lang="en-US" sz="2000" b="1" u="sng" dirty="0">
                <a:solidFill>
                  <a:schemeClr val="accent2"/>
                </a:solidFill>
                <a:latin typeface="Calibri" charset="0"/>
                <a:ea typeface="MS PGothic" charset="0"/>
              </a:rPr>
              <a:t>(write on </a:t>
            </a:r>
            <a:r>
              <a:rPr lang="en-US" sz="2000" b="1" u="sng" dirty="0" err="1">
                <a:solidFill>
                  <a:schemeClr val="accent2"/>
                </a:solidFill>
                <a:latin typeface="Calibri" charset="0"/>
                <a:ea typeface="MS PGothic" charset="0"/>
              </a:rPr>
              <a:t>bellringer</a:t>
            </a:r>
            <a:r>
              <a:rPr lang="en-US" sz="2000" b="1" u="sng" dirty="0">
                <a:solidFill>
                  <a:schemeClr val="accent2"/>
                </a:solidFill>
                <a:latin typeface="Calibri" charset="0"/>
                <a:ea typeface="MS PGothic" charset="0"/>
              </a:rPr>
              <a:t> sheet in a complete sentence)</a:t>
            </a:r>
          </a:p>
          <a:p>
            <a:pPr marL="0" indent="0">
              <a:buFont typeface="Arial" charset="0"/>
              <a:buNone/>
            </a:pPr>
            <a:r>
              <a:rPr lang="en-US" sz="2000" b="1" dirty="0">
                <a:latin typeface="Calibri" charset="0"/>
                <a:ea typeface="MS PGothic" charset="0"/>
              </a:rPr>
              <a:t>How many more days until end of quarter one? When is the last day to turn in any missing assignments</a:t>
            </a:r>
            <a:r>
              <a:rPr lang="en-US" sz="2000" b="1" dirty="0" smtClean="0">
                <a:latin typeface="Calibri" charset="0"/>
                <a:ea typeface="MS PGothic" charset="0"/>
              </a:rPr>
              <a:t>?</a:t>
            </a:r>
            <a:endParaRPr lang="en-US" sz="2000" b="1" dirty="0">
              <a:latin typeface="Calibri" charset="0"/>
              <a:ea typeface="MS PGothic" charset="0"/>
            </a:endParaRPr>
          </a:p>
        </p:txBody>
      </p:sp>
      <p:sp>
        <p:nvSpPr>
          <p:cNvPr id="40963" name="TextBox 5"/>
          <p:cNvSpPr txBox="1">
            <a:spLocks noChangeArrowheads="1"/>
          </p:cNvSpPr>
          <p:nvPr/>
        </p:nvSpPr>
        <p:spPr bwMode="auto">
          <a:xfrm>
            <a:off x="2133600" y="4648200"/>
            <a:ext cx="3962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b="1" dirty="0">
                <a:solidFill>
                  <a:schemeClr val="tx2"/>
                </a:solidFill>
              </a:rPr>
              <a:t>Homework:</a:t>
            </a:r>
          </a:p>
          <a:p>
            <a:pPr marL="342900" indent="-342900" eaLnBrk="1" hangingPunct="1">
              <a:buFont typeface="Arial"/>
              <a:buChar char="•"/>
            </a:pPr>
            <a:r>
              <a:rPr lang="en-US" b="1" dirty="0" smtClean="0">
                <a:solidFill>
                  <a:schemeClr val="tx2"/>
                </a:solidFill>
              </a:rPr>
              <a:t>Page 14, Lessons from wolf</a:t>
            </a:r>
          </a:p>
          <a:p>
            <a:pPr marL="342900" indent="-342900" eaLnBrk="1" hangingPunct="1">
              <a:buFont typeface="Arial"/>
              <a:buChar char="•"/>
            </a:pPr>
            <a:r>
              <a:rPr lang="en-US" b="1" dirty="0" smtClean="0">
                <a:solidFill>
                  <a:schemeClr val="tx2"/>
                </a:solidFill>
              </a:rPr>
              <a:t>Unit 2 Exam 11/1 &amp; 11/2</a:t>
            </a:r>
          </a:p>
          <a:p>
            <a:pPr marL="342900" indent="-342900" eaLnBrk="1" hangingPunct="1">
              <a:buFont typeface="Arial"/>
              <a:buChar char="•"/>
            </a:pPr>
            <a:r>
              <a:rPr lang="en-US" b="1" dirty="0" smtClean="0">
                <a:solidFill>
                  <a:schemeClr val="tx2"/>
                </a:solidFill>
              </a:rPr>
              <a:t>Binder quiz Thursday</a:t>
            </a:r>
            <a:endParaRPr lang="en-US" b="1" dirty="0">
              <a:solidFill>
                <a:schemeClr val="tx2"/>
              </a:solidFill>
            </a:endParaRPr>
          </a:p>
          <a:p>
            <a:pPr eaLnBrk="1" hangingPunct="1"/>
            <a:endParaRPr lang="en-US" b="1" dirty="0">
              <a:solidFill>
                <a:schemeClr val="tx2"/>
              </a:solidFill>
            </a:endParaRPr>
          </a:p>
        </p:txBody>
      </p:sp>
      <p:pic>
        <p:nvPicPr>
          <p:cNvPr id="2048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613" y="5283200"/>
            <a:ext cx="255746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cxnSp>
        <p:nvCxnSpPr>
          <p:cNvPr id="6" name="Straight Arrow Connector 5"/>
          <p:cNvCxnSpPr/>
          <p:nvPr/>
        </p:nvCxnSpPr>
        <p:spPr>
          <a:xfrm>
            <a:off x="762000" y="1524000"/>
            <a:ext cx="4635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52600" y="1524000"/>
            <a:ext cx="4635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76600" y="1524000"/>
            <a:ext cx="4651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35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800600"/>
            <a:ext cx="180975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 name="TextBox 1"/>
          <p:cNvSpPr txBox="1"/>
          <p:nvPr/>
        </p:nvSpPr>
        <p:spPr>
          <a:xfrm>
            <a:off x="5943600" y="990600"/>
            <a:ext cx="3200400" cy="646331"/>
          </a:xfrm>
          <a:prstGeom prst="rect">
            <a:avLst/>
          </a:prstGeom>
          <a:noFill/>
        </p:spPr>
        <p:txBody>
          <a:bodyPr wrap="square" rtlCol="0">
            <a:spAutoFit/>
          </a:bodyPr>
          <a:lstStyle/>
          <a:p>
            <a:r>
              <a:rPr lang="en-US" b="1" u="sng" dirty="0" smtClean="0">
                <a:solidFill>
                  <a:srgbClr val="3366FF"/>
                </a:solidFill>
              </a:rPr>
              <a:t>Take out Weekly Reading put in Bins ASAP</a:t>
            </a:r>
            <a:endParaRPr lang="en-US" b="1" u="sng" dirty="0">
              <a:solidFill>
                <a:srgbClr val="3366FF"/>
              </a:solidFill>
            </a:endParaRPr>
          </a:p>
        </p:txBody>
      </p:sp>
    </p:spTree>
    <p:extLst>
      <p:ext uri="{BB962C8B-B14F-4D97-AF65-F5344CB8AC3E}">
        <p14:creationId xmlns:p14="http://schemas.microsoft.com/office/powerpoint/2010/main" val="3666902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0588" y="2187575"/>
            <a:ext cx="4948237" cy="387350"/>
          </a:xfrm>
        </p:spPr>
        <p:txBody>
          <a:bodyPr rtlCol="0">
            <a:normAutofit fontScale="90000"/>
          </a:bodyPr>
          <a:lstStyle/>
          <a:p>
            <a:pPr eaLnBrk="1" fontAlgn="auto" hangingPunct="1">
              <a:spcAft>
                <a:spcPts val="0"/>
              </a:spcAft>
              <a:defRPr/>
            </a:pPr>
            <a:r>
              <a:rPr lang="en-US" sz="2800" dirty="0" smtClean="0">
                <a:solidFill>
                  <a:schemeClr val="accent1"/>
                </a:solidFill>
                <a:ea typeface="+mj-ea"/>
                <a:cs typeface="+mj-cs"/>
              </a:rPr>
              <a:t>What are we going to do?</a:t>
            </a:r>
            <a:endParaRPr lang="en-US" sz="2800" dirty="0">
              <a:solidFill>
                <a:schemeClr val="accent1"/>
              </a:solidFill>
              <a:ea typeface="+mj-ea"/>
              <a:cs typeface="+mj-cs"/>
            </a:endParaRPr>
          </a:p>
        </p:txBody>
      </p:sp>
      <p:sp>
        <p:nvSpPr>
          <p:cNvPr id="3" name="Content Placeholder 2"/>
          <p:cNvSpPr>
            <a:spLocks noGrp="1"/>
          </p:cNvSpPr>
          <p:nvPr>
            <p:ph idx="1"/>
          </p:nvPr>
        </p:nvSpPr>
        <p:spPr>
          <a:xfrm>
            <a:off x="3690938" y="2743200"/>
            <a:ext cx="5237162" cy="1419225"/>
          </a:xfrm>
        </p:spPr>
        <p:txBody>
          <a:bodyPr/>
          <a:lstStyle/>
          <a:p>
            <a:pPr eaLnBrk="1" hangingPunct="1">
              <a:lnSpc>
                <a:spcPct val="80000"/>
              </a:lnSpc>
            </a:pPr>
            <a:r>
              <a:rPr lang="en-US" sz="1800" b="1">
                <a:latin typeface="Calibri" charset="0"/>
                <a:ea typeface="MS PGothic" charset="0"/>
              </a:rPr>
              <a:t>TODAY</a:t>
            </a:r>
            <a:r>
              <a:rPr lang="ja-JP" altLang="en-US" sz="1800" b="1">
                <a:latin typeface="Calibri" charset="0"/>
                <a:ea typeface="MS PGothic" charset="0"/>
              </a:rPr>
              <a:t>’</a:t>
            </a:r>
            <a:r>
              <a:rPr lang="en-US" altLang="ja-JP" sz="1800" b="1">
                <a:latin typeface="Calibri" charset="0"/>
                <a:ea typeface="MS PGothic" charset="0"/>
              </a:rPr>
              <a:t>S OBJECTIVE:</a:t>
            </a:r>
          </a:p>
          <a:p>
            <a:pPr eaLnBrk="1" hangingPunct="1">
              <a:lnSpc>
                <a:spcPct val="80000"/>
              </a:lnSpc>
            </a:pPr>
            <a:r>
              <a:rPr lang="en-US" sz="1800" b="1">
                <a:latin typeface="Calibri" charset="0"/>
                <a:ea typeface="MS PGothic" charset="0"/>
              </a:rPr>
              <a:t>I can show my understanding of energy flow and matter cycles in an ecosystem. </a:t>
            </a:r>
          </a:p>
          <a:p>
            <a:pPr eaLnBrk="1" hangingPunct="1">
              <a:lnSpc>
                <a:spcPct val="80000"/>
              </a:lnSpc>
            </a:pPr>
            <a:endParaRPr lang="en-US" altLang="ja-JP" sz="1800" b="1">
              <a:latin typeface="Calibri" charset="0"/>
              <a:ea typeface="MS PGothic" charset="0"/>
            </a:endParaRPr>
          </a:p>
        </p:txBody>
      </p:sp>
      <p:sp>
        <p:nvSpPr>
          <p:cNvPr id="4" name="Title 1"/>
          <p:cNvSpPr txBox="1">
            <a:spLocks/>
          </p:cNvSpPr>
          <p:nvPr/>
        </p:nvSpPr>
        <p:spPr>
          <a:xfrm>
            <a:off x="3400425" y="3640138"/>
            <a:ext cx="4948238" cy="546100"/>
          </a:xfrm>
          <a:prstGeom prst="rect">
            <a:avLst/>
          </a:prstGeom>
        </p:spPr>
        <p:txBody>
          <a:bodyPr anchor="b"/>
          <a:lstStyle/>
          <a:p>
            <a:pPr fontAlgn="auto">
              <a:spcBef>
                <a:spcPts val="0"/>
              </a:spcBef>
              <a:spcAft>
                <a:spcPts val="0"/>
              </a:spcAft>
              <a:defRPr/>
            </a:pPr>
            <a:r>
              <a:rPr lang="en-US" sz="2800" dirty="0">
                <a:solidFill>
                  <a:schemeClr val="accent1"/>
                </a:solidFill>
                <a:latin typeface="+mj-lt"/>
                <a:ea typeface="+mj-ea"/>
                <a:cs typeface="+mj-cs"/>
              </a:rPr>
              <a:t>Why does it matter?</a:t>
            </a:r>
          </a:p>
        </p:txBody>
      </p:sp>
      <p:sp>
        <p:nvSpPr>
          <p:cNvPr id="5" name="Content Placeholder 2"/>
          <p:cNvSpPr txBox="1">
            <a:spLocks/>
          </p:cNvSpPr>
          <p:nvPr/>
        </p:nvSpPr>
        <p:spPr>
          <a:xfrm>
            <a:off x="2487613" y="4186238"/>
            <a:ext cx="5514975" cy="2265362"/>
          </a:xfrm>
          <a:prstGeom prst="rect">
            <a:avLst/>
          </a:prstGeom>
        </p:spPr>
        <p:txBody>
          <a:bodyPr>
            <a:normAutofit/>
          </a:bodyPr>
          <a:lstStyle/>
          <a:p>
            <a:pPr marL="228600" indent="-228600" fontAlgn="auto">
              <a:spcBef>
                <a:spcPts val="1800"/>
              </a:spcBef>
              <a:spcAft>
                <a:spcPts val="0"/>
              </a:spcAft>
              <a:buClr>
                <a:schemeClr val="accent1"/>
              </a:buClr>
              <a:buSzPct val="130000"/>
              <a:buFont typeface="Wingdings" pitchFamily="2" charset="2"/>
              <a:buChar char="§"/>
              <a:defRPr/>
            </a:pPr>
            <a:r>
              <a:rPr lang="en-US" sz="1600" b="1" dirty="0">
                <a:solidFill>
                  <a:schemeClr val="tx1">
                    <a:lumMod val="75000"/>
                    <a:lumOff val="25000"/>
                  </a:schemeClr>
                </a:solidFill>
                <a:latin typeface="+mn-lt"/>
                <a:ea typeface="+mn-ea"/>
                <a:cs typeface="+mn-cs"/>
              </a:rPr>
              <a:t>FUTURE OBJECTIVE:</a:t>
            </a:r>
          </a:p>
          <a:p>
            <a:pPr marL="228600" indent="-228600" fontAlgn="auto">
              <a:spcBef>
                <a:spcPts val="1800"/>
              </a:spcBef>
              <a:spcAft>
                <a:spcPts val="0"/>
              </a:spcAft>
              <a:buClr>
                <a:schemeClr val="accent1"/>
              </a:buClr>
              <a:buSzPct val="130000"/>
              <a:buFont typeface="Wingdings" pitchFamily="2" charset="2"/>
              <a:buChar char="§"/>
              <a:defRPr/>
            </a:pPr>
            <a:r>
              <a:rPr lang="en-US" sz="1600" b="1" dirty="0">
                <a:solidFill>
                  <a:schemeClr val="tx1">
                    <a:lumMod val="75000"/>
                    <a:lumOff val="25000"/>
                  </a:schemeClr>
                </a:solidFill>
                <a:latin typeface="Calibri" pitchFamily="34" charset="0"/>
                <a:ea typeface="MS PGothic" pitchFamily="34" charset="-128"/>
                <a:cs typeface="+mn-cs"/>
              </a:rPr>
              <a:t>True or False: Humans have been removing fossil fuels and burning them for energy which causes carbon to be released into the atmosphere. </a:t>
            </a:r>
          </a:p>
          <a:p>
            <a:pPr marL="228600" indent="-228600" fontAlgn="auto">
              <a:spcBef>
                <a:spcPts val="1800"/>
              </a:spcBef>
              <a:spcAft>
                <a:spcPts val="0"/>
              </a:spcAft>
              <a:buClr>
                <a:schemeClr val="accent1"/>
              </a:buClr>
              <a:buSzPct val="130000"/>
              <a:buFont typeface="Wingdings" pitchFamily="2" charset="2"/>
              <a:buChar char="§"/>
              <a:defRPr/>
            </a:pPr>
            <a:endParaRPr lang="en-US" sz="1600" b="1" dirty="0">
              <a:solidFill>
                <a:schemeClr val="tx1">
                  <a:lumMod val="75000"/>
                  <a:lumOff val="25000"/>
                </a:schemeClr>
              </a:solidFill>
              <a:latin typeface="+mn-lt"/>
              <a:ea typeface="+mn-ea"/>
              <a:cs typeface="+mn-cs"/>
            </a:endParaRPr>
          </a:p>
        </p:txBody>
      </p:sp>
      <p:pic>
        <p:nvPicPr>
          <p:cNvPr id="4198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6738"/>
            <a:ext cx="205740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3440113" y="152400"/>
            <a:ext cx="4948237" cy="549275"/>
          </a:xfrm>
          <a:prstGeom prst="rect">
            <a:avLst/>
          </a:prstGeom>
        </p:spPr>
        <p:txBody>
          <a:bodyPr anchor="b"/>
          <a:lstStyle/>
          <a:p>
            <a:pPr fontAlgn="auto">
              <a:spcBef>
                <a:spcPts val="0"/>
              </a:spcBef>
              <a:spcAft>
                <a:spcPts val="0"/>
              </a:spcAft>
              <a:defRPr/>
            </a:pPr>
            <a:r>
              <a:rPr lang="en-US" sz="2800" dirty="0">
                <a:solidFill>
                  <a:schemeClr val="accent1"/>
                </a:solidFill>
                <a:latin typeface="+mj-lt"/>
                <a:ea typeface="+mj-ea"/>
                <a:cs typeface="+mj-cs"/>
              </a:rPr>
              <a:t>What did we do?</a:t>
            </a:r>
          </a:p>
        </p:txBody>
      </p:sp>
      <p:sp>
        <p:nvSpPr>
          <p:cNvPr id="9" name="Content Placeholder 2"/>
          <p:cNvSpPr txBox="1">
            <a:spLocks/>
          </p:cNvSpPr>
          <p:nvPr/>
        </p:nvSpPr>
        <p:spPr bwMode="auto">
          <a:xfrm>
            <a:off x="3162300" y="701675"/>
            <a:ext cx="55308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auto" hangingPunct="1">
              <a:spcBef>
                <a:spcPts val="1800"/>
              </a:spcBef>
              <a:spcAft>
                <a:spcPts val="0"/>
              </a:spcAft>
              <a:buClr>
                <a:schemeClr val="accent1"/>
              </a:buClr>
              <a:buSzPct val="130000"/>
              <a:buFont typeface="Wingdings" pitchFamily="2" charset="2"/>
              <a:buChar char="§"/>
              <a:defRPr/>
            </a:pPr>
            <a:r>
              <a:rPr lang="en-US" altLang="ja-JP" b="1" dirty="0" smtClean="0">
                <a:solidFill>
                  <a:srgbClr val="404040"/>
                </a:solidFill>
                <a:ea typeface="+mn-ea"/>
              </a:rPr>
              <a:t>Past OBJECTIVE:</a:t>
            </a:r>
          </a:p>
          <a:p>
            <a:pPr eaLnBrk="1" fontAlgn="auto" hangingPunct="1">
              <a:spcBef>
                <a:spcPts val="1800"/>
              </a:spcBef>
              <a:spcAft>
                <a:spcPts val="0"/>
              </a:spcAft>
              <a:buClr>
                <a:schemeClr val="accent1"/>
              </a:buClr>
              <a:buSzPct val="130000"/>
              <a:buFont typeface="Wingdings" pitchFamily="2" charset="2"/>
              <a:buChar char="§"/>
              <a:defRPr/>
            </a:pPr>
            <a:r>
              <a:rPr lang="en-US" b="1" dirty="0">
                <a:solidFill>
                  <a:schemeClr val="tx1">
                    <a:lumMod val="75000"/>
                    <a:lumOff val="25000"/>
                  </a:schemeClr>
                </a:solidFill>
                <a:ea typeface="MS PGothic" pitchFamily="34" charset="-128"/>
              </a:rPr>
              <a:t>Finish this statement: Energy is lost from trophic level to trophic level but Matter isn't ________ nor ___________  it is _________ through an ecosystem.</a:t>
            </a:r>
          </a:p>
          <a:p>
            <a:pPr eaLnBrk="1" fontAlgn="auto" hangingPunct="1">
              <a:spcBef>
                <a:spcPts val="1800"/>
              </a:spcBef>
              <a:spcAft>
                <a:spcPts val="0"/>
              </a:spcAft>
              <a:buClr>
                <a:schemeClr val="accent1"/>
              </a:buClr>
              <a:buSzPct val="130000"/>
              <a:buFont typeface="Wingdings" pitchFamily="2" charset="2"/>
              <a:buChar char="§"/>
              <a:defRPr/>
            </a:pPr>
            <a:endParaRPr lang="en-US" altLang="ja-JP" b="1" dirty="0" smtClean="0">
              <a:solidFill>
                <a:srgbClr val="404040"/>
              </a:solidFill>
              <a:ea typeface="+mn-ea"/>
            </a:endParaRPr>
          </a:p>
        </p:txBody>
      </p:sp>
    </p:spTree>
    <p:extLst>
      <p:ext uri="{BB962C8B-B14F-4D97-AF65-F5344CB8AC3E}">
        <p14:creationId xmlns:p14="http://schemas.microsoft.com/office/powerpoint/2010/main" val="35452576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accel="50000" decel="50000"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xit" presetSubtype="4" accel="50000" decel="50000" fill="hold" grpId="0" nodeType="with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ppt_x"/>
                                          </p:val>
                                        </p:tav>
                                      </p:tavLst>
                                    </p:anim>
                                    <p:anim calcmode="lin" valueType="num">
                                      <p:cBhvr additive="base">
                                        <p:cTn id="11" dur="500"/>
                                        <p:tgtEl>
                                          <p:spTgt spid="9"/>
                                        </p:tgtEl>
                                        <p:attrNameLst>
                                          <p:attrName>ppt_y</p:attrName>
                                        </p:attrNameLst>
                                      </p:cBhvr>
                                      <p:tavLst>
                                        <p:tav tm="0">
                                          <p:val>
                                            <p:strVal val="ppt_y"/>
                                          </p:val>
                                        </p:tav>
                                        <p:tav tm="100000">
                                          <p:val>
                                            <p:strVal val="1+ppt_h/2"/>
                                          </p:val>
                                        </p:tav>
                                      </p:tavLst>
                                    </p:anim>
                                    <p:set>
                                      <p:cBhvr>
                                        <p:cTn id="12" dur="1" fill="hold">
                                          <p:stCondLst>
                                            <p:cond delay="499"/>
                                          </p:stCondLst>
                                        </p:cTn>
                                        <p:tgtEl>
                                          <p:spTgt spid="9"/>
                                        </p:tgtEl>
                                        <p:attrNameLst>
                                          <p:attrName>style.visibility</p:attrName>
                                        </p:attrNameLst>
                                      </p:cBhvr>
                                      <p:to>
                                        <p:strVal val="hidden"/>
                                      </p:to>
                                    </p:set>
                                  </p:childTnLst>
                                </p:cTn>
                              </p:par>
                              <p:par>
                                <p:cTn id="13" presetID="2" presetClass="entr" presetSubtype="4" accel="50000" decel="5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accel="50000" decel="5000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xit" presetSubtype="4" accel="50000" decel="50000" fill="hold" grpId="1" nodeType="clickEffect">
                                  <p:stCondLst>
                                    <p:cond delay="0"/>
                                  </p:stCondLst>
                                  <p:childTnLst>
                                    <p:anim calcmode="lin" valueType="num">
                                      <p:cBhvr additive="base">
                                        <p:cTn id="32"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3" dur="500"/>
                                        <p:tgtEl>
                                          <p:spTgt spid="3">
                                            <p:txEl>
                                              <p:pRg st="0" end="0"/>
                                            </p:txEl>
                                          </p:spTgt>
                                        </p:tgtEl>
                                        <p:attrNameLst>
                                          <p:attrName>ppt_y</p:attrName>
                                        </p:attrNameLst>
                                      </p:cBhvr>
                                      <p:tavLst>
                                        <p:tav tm="0">
                                          <p:val>
                                            <p:strVal val="ppt_y"/>
                                          </p:val>
                                        </p:tav>
                                        <p:tav tm="100000">
                                          <p:val>
                                            <p:strVal val="1+ppt_h/2"/>
                                          </p:val>
                                        </p:tav>
                                      </p:tavLst>
                                    </p:anim>
                                    <p:set>
                                      <p:cBhvr>
                                        <p:cTn id="3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xit" presetSubtype="4" accel="50000" decel="50000" fill="hold" grpId="1" nodeType="clickEffect">
                                  <p:stCondLst>
                                    <p:cond delay="0"/>
                                  </p:stCondLst>
                                  <p:childTnLst>
                                    <p:anim calcmode="lin" valueType="num">
                                      <p:cBhvr additive="base">
                                        <p:cTn id="38"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9" dur="500"/>
                                        <p:tgtEl>
                                          <p:spTgt spid="3">
                                            <p:txEl>
                                              <p:pRg st="1" end="1"/>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3">
                                            <p:txEl>
                                              <p:pRg st="1" end="1"/>
                                            </p:txEl>
                                          </p:spTgt>
                                        </p:tgtEl>
                                        <p:attrNameLst>
                                          <p:attrName>style.visibility</p:attrName>
                                        </p:attrNameLst>
                                      </p:cBhvr>
                                      <p:to>
                                        <p:strVal val="hidden"/>
                                      </p:to>
                                    </p:set>
                                  </p:childTnLst>
                                </p:cTn>
                              </p:par>
                              <p:par>
                                <p:cTn id="41" presetID="2" presetClass="exit" presetSubtype="4" accel="50000" decel="50000" fill="hold" grpId="1" nodeType="withEffect">
                                  <p:stCondLst>
                                    <p:cond delay="0"/>
                                  </p:stCondLst>
                                  <p:childTnLst>
                                    <p:anim calcmode="lin" valueType="num">
                                      <p:cBhvr additive="base">
                                        <p:cTn id="42" dur="500"/>
                                        <p:tgtEl>
                                          <p:spTgt spid="2"/>
                                        </p:tgtEl>
                                        <p:attrNameLst>
                                          <p:attrName>ppt_x</p:attrName>
                                        </p:attrNameLst>
                                      </p:cBhvr>
                                      <p:tavLst>
                                        <p:tav tm="0">
                                          <p:val>
                                            <p:strVal val="ppt_x"/>
                                          </p:val>
                                        </p:tav>
                                        <p:tav tm="100000">
                                          <p:val>
                                            <p:strVal val="ppt_x"/>
                                          </p:val>
                                        </p:tav>
                                      </p:tavLst>
                                    </p:anim>
                                    <p:anim calcmode="lin" valueType="num">
                                      <p:cBhvr additive="base">
                                        <p:cTn id="43" dur="500"/>
                                        <p:tgtEl>
                                          <p:spTgt spid="2"/>
                                        </p:tgtEl>
                                        <p:attrNameLst>
                                          <p:attrName>ppt_y</p:attrName>
                                        </p:attrNameLst>
                                      </p:cBhvr>
                                      <p:tavLst>
                                        <p:tav tm="0">
                                          <p:val>
                                            <p:strVal val="ppt_y"/>
                                          </p:val>
                                        </p:tav>
                                        <p:tav tm="100000">
                                          <p:val>
                                            <p:strVal val="1+ppt_h/2"/>
                                          </p:val>
                                        </p:tav>
                                      </p:tavLst>
                                    </p:anim>
                                    <p:set>
                                      <p:cBhvr>
                                        <p:cTn id="44" dur="1" fill="hold">
                                          <p:stCondLst>
                                            <p:cond delay="499"/>
                                          </p:stCondLst>
                                        </p:cTn>
                                        <p:tgtEl>
                                          <p:spTgt spid="2"/>
                                        </p:tgtEl>
                                        <p:attrNameLst>
                                          <p:attrName>style.visibility</p:attrName>
                                        </p:attrNameLst>
                                      </p:cBhvr>
                                      <p:to>
                                        <p:strVal val="hidden"/>
                                      </p:to>
                                    </p:set>
                                  </p:childTnLst>
                                </p:cTn>
                              </p:par>
                              <p:par>
                                <p:cTn id="45" presetID="2" presetClass="entr" presetSubtype="4" accel="50000" decel="5000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accel="50000" decel="5000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4" grpId="0"/>
      <p:bldP spid="5"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txBox="1">
            <a:spLocks noChangeArrowheads="1"/>
          </p:cNvSpPr>
          <p:nvPr/>
        </p:nvSpPr>
        <p:spPr bwMode="auto">
          <a:xfrm>
            <a:off x="193675" y="68263"/>
            <a:ext cx="2770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b="1" u="sng">
                <a:solidFill>
                  <a:srgbClr val="7030A0"/>
                </a:solidFill>
              </a:rPr>
              <a:t>Unit 2 Binder Organization </a:t>
            </a:r>
          </a:p>
        </p:txBody>
      </p:sp>
      <p:sp>
        <p:nvSpPr>
          <p:cNvPr id="15362" name="TextBox 2"/>
          <p:cNvSpPr txBox="1">
            <a:spLocks noChangeArrowheads="1"/>
          </p:cNvSpPr>
          <p:nvPr/>
        </p:nvSpPr>
        <p:spPr bwMode="auto">
          <a:xfrm>
            <a:off x="152400" y="381000"/>
            <a:ext cx="6934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buFontTx/>
              <a:buAutoNum type="arabicPeriod"/>
            </a:pPr>
            <a:r>
              <a:rPr lang="en-US" sz="1800"/>
              <a:t>Intro to Ecosystem Game</a:t>
            </a:r>
          </a:p>
          <a:p>
            <a:pPr eaLnBrk="1" hangingPunct="1">
              <a:buFontTx/>
              <a:buAutoNum type="arabicPeriod"/>
            </a:pPr>
            <a:r>
              <a:rPr lang="en-US" sz="1800"/>
              <a:t>Ecosystem Stations</a:t>
            </a:r>
          </a:p>
          <a:p>
            <a:pPr eaLnBrk="1" hangingPunct="1">
              <a:buFontTx/>
              <a:buAutoNum type="arabicPeriod"/>
            </a:pPr>
            <a:r>
              <a:rPr lang="en-US" sz="1800"/>
              <a:t>Non-Feeding Relationships/Feeding Relationships</a:t>
            </a:r>
          </a:p>
          <a:p>
            <a:pPr eaLnBrk="1" hangingPunct="1">
              <a:buFontTx/>
              <a:buAutoNum type="arabicPeriod"/>
            </a:pPr>
            <a:r>
              <a:rPr lang="en-US" sz="1800"/>
              <a:t>Ecosystem Game Data</a:t>
            </a:r>
          </a:p>
          <a:p>
            <a:pPr eaLnBrk="1" hangingPunct="1">
              <a:buFontTx/>
              <a:buAutoNum type="arabicPeriod"/>
            </a:pPr>
            <a:r>
              <a:rPr lang="en-US" sz="1800"/>
              <a:t>Quiz 2.1</a:t>
            </a:r>
          </a:p>
          <a:p>
            <a:pPr eaLnBrk="1" hangingPunct="1">
              <a:buFontTx/>
              <a:buAutoNum type="arabicPeriod"/>
            </a:pPr>
            <a:r>
              <a:rPr lang="en-US" sz="1800"/>
              <a:t>Ecosystem Game School Data Analysis</a:t>
            </a:r>
          </a:p>
          <a:p>
            <a:pPr eaLnBrk="1" hangingPunct="1">
              <a:buFontTx/>
              <a:buAutoNum type="arabicPeriod"/>
            </a:pPr>
            <a:r>
              <a:rPr lang="en-US" sz="1800"/>
              <a:t> Page 141, questions 1-3 Book</a:t>
            </a:r>
          </a:p>
          <a:p>
            <a:pPr eaLnBrk="1" hangingPunct="1">
              <a:buFontTx/>
              <a:buAutoNum type="arabicPeriod"/>
            </a:pPr>
            <a:r>
              <a:rPr lang="en-US" sz="1800"/>
              <a:t>Ecosystem Conclusion</a:t>
            </a:r>
          </a:p>
          <a:p>
            <a:pPr eaLnBrk="1" hangingPunct="1">
              <a:buFontTx/>
              <a:buAutoNum type="arabicPeriod"/>
            </a:pPr>
            <a:r>
              <a:rPr lang="en-US" sz="1800"/>
              <a:t>Drought Article California or Illinois</a:t>
            </a:r>
          </a:p>
          <a:p>
            <a:pPr eaLnBrk="1" hangingPunct="1">
              <a:buFontTx/>
              <a:buAutoNum type="arabicPeriod"/>
            </a:pPr>
            <a:r>
              <a:rPr lang="en-US" sz="1800"/>
              <a:t>Debate Outline</a:t>
            </a:r>
          </a:p>
          <a:p>
            <a:pPr eaLnBrk="1" hangingPunct="1">
              <a:buFontTx/>
              <a:buAutoNum type="arabicPeriod"/>
            </a:pPr>
            <a:r>
              <a:rPr lang="en-US" sz="1800"/>
              <a:t>Water debate Notes and reflection</a:t>
            </a:r>
          </a:p>
          <a:p>
            <a:pPr eaLnBrk="1" hangingPunct="1">
              <a:buFontTx/>
              <a:buAutoNum type="arabicPeriod"/>
            </a:pPr>
            <a:r>
              <a:rPr lang="en-US" sz="1800"/>
              <a:t>Ecological Pyramids</a:t>
            </a:r>
          </a:p>
          <a:p>
            <a:pPr eaLnBrk="1" hangingPunct="1">
              <a:buFontTx/>
              <a:buAutoNum type="arabicPeriod"/>
            </a:pPr>
            <a:r>
              <a:rPr lang="en-US" sz="1800"/>
              <a:t>Cycles of matter</a:t>
            </a:r>
          </a:p>
          <a:p>
            <a:pPr eaLnBrk="1" hangingPunct="1">
              <a:buFontTx/>
              <a:buAutoNum type="arabicPeriod"/>
            </a:pPr>
            <a:endParaRPr lang="en-US" sz="1800"/>
          </a:p>
          <a:p>
            <a:pPr eaLnBrk="1" hangingPunct="1">
              <a:buFontTx/>
              <a:buAutoNum type="arabicPeriod"/>
            </a:pPr>
            <a:endParaRPr lang="en-US" sz="1800"/>
          </a:p>
          <a:p>
            <a:pPr eaLnBrk="1" hangingPunct="1">
              <a:buFontTx/>
              <a:buAutoNum type="arabicPeriod"/>
            </a:pPr>
            <a:endParaRPr lang="en-US" sz="1800"/>
          </a:p>
          <a:p>
            <a:pPr eaLnBrk="1" hangingPunct="1">
              <a:buFontTx/>
              <a:buAutoNum type="arabicPeriod"/>
            </a:pPr>
            <a:endParaRPr lang="en-US" sz="1800"/>
          </a:p>
          <a:p>
            <a:pPr eaLnBrk="1" hangingPunct="1">
              <a:buFontTx/>
              <a:buAutoNum type="arabicPeriod"/>
            </a:pPr>
            <a:endParaRPr lang="en-US" sz="1800"/>
          </a:p>
          <a:p>
            <a:pPr eaLnBrk="1" hangingPunct="1">
              <a:buFontTx/>
              <a:buAutoNum type="arabicPeriod"/>
            </a:pPr>
            <a:endParaRPr lang="en-US" sz="1800"/>
          </a:p>
          <a:p>
            <a:pPr eaLnBrk="1" hangingPunct="1">
              <a:buFontTx/>
              <a:buAutoNum type="arabicPeriod"/>
            </a:pPr>
            <a:endParaRPr lang="en-US" sz="1800"/>
          </a:p>
        </p:txBody>
      </p:sp>
      <p:sp>
        <p:nvSpPr>
          <p:cNvPr id="15363" name="Rectangle 3"/>
          <p:cNvSpPr>
            <a:spLocks noChangeArrowheads="1"/>
          </p:cNvSpPr>
          <p:nvPr/>
        </p:nvSpPr>
        <p:spPr bwMode="auto">
          <a:xfrm>
            <a:off x="5638800" y="2752725"/>
            <a:ext cx="457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u="sng"/>
              <a:t>Reference Section should have:</a:t>
            </a:r>
          </a:p>
          <a:p>
            <a:r>
              <a:rPr lang="en-US"/>
              <a:t>Ms. Kipps Classroom policies</a:t>
            </a:r>
          </a:p>
          <a:p>
            <a:r>
              <a:rPr lang="en-US"/>
              <a:t>Example of Weekly Reading</a:t>
            </a:r>
          </a:p>
          <a:p>
            <a:r>
              <a:rPr lang="en-US"/>
              <a:t>Prefix Suffix Sheet</a:t>
            </a:r>
          </a:p>
          <a:p>
            <a:r>
              <a:rPr lang="en-US"/>
              <a:t>How to make Graph TALKS</a:t>
            </a:r>
          </a:p>
          <a:p>
            <a:r>
              <a:rPr lang="en-US"/>
              <a:t>Melcon Rubric</a:t>
            </a:r>
          </a:p>
          <a:p>
            <a:r>
              <a:rPr lang="en-US"/>
              <a:t>Graph My Grade</a:t>
            </a:r>
          </a:p>
        </p:txBody>
      </p:sp>
      <p:pic>
        <p:nvPicPr>
          <p:cNvPr id="112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438" y="4743450"/>
            <a:ext cx="2651125"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5365" name="TextBox 4"/>
          <p:cNvSpPr txBox="1">
            <a:spLocks noChangeArrowheads="1"/>
          </p:cNvSpPr>
          <p:nvPr/>
        </p:nvSpPr>
        <p:spPr bwMode="auto">
          <a:xfrm>
            <a:off x="990600" y="4114800"/>
            <a:ext cx="6248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b="1" u="sng"/>
              <a:t>Weekly Readings</a:t>
            </a:r>
          </a:p>
          <a:p>
            <a:pPr eaLnBrk="1" hangingPunct="1"/>
            <a:r>
              <a:rPr lang="en-US" sz="1800"/>
              <a:t>Week 1 Cheating Ourselves of Sleep</a:t>
            </a:r>
          </a:p>
          <a:p>
            <a:pPr eaLnBrk="1" hangingPunct="1"/>
            <a:r>
              <a:rPr lang="en-US" sz="1800"/>
              <a:t>Week 2 City Life turns blackbirds</a:t>
            </a:r>
          </a:p>
          <a:p>
            <a:pPr eaLnBrk="1" hangingPunct="1"/>
            <a:r>
              <a:rPr lang="en-US" sz="1800"/>
              <a:t>Week 3 Solution for San Diego's </a:t>
            </a:r>
          </a:p>
          <a:p>
            <a:pPr eaLnBrk="1" hangingPunct="1"/>
            <a:r>
              <a:rPr lang="en-US" sz="1800"/>
              <a:t>Week 4 None</a:t>
            </a:r>
          </a:p>
          <a:p>
            <a:pPr eaLnBrk="1" hangingPunct="1"/>
            <a:r>
              <a:rPr lang="en-US" sz="1800"/>
              <a:t>Week 5 Swimming w the Gentle Giants Part 1</a:t>
            </a:r>
          </a:p>
          <a:p>
            <a:pPr eaLnBrk="1" hangingPunct="1"/>
            <a:r>
              <a:rPr lang="en-US" sz="1800"/>
              <a:t>Week 6 Swimming w the Gentle Giants Part 2</a:t>
            </a:r>
          </a:p>
          <a:p>
            <a:pPr eaLnBrk="1" hangingPunct="1"/>
            <a:r>
              <a:rPr lang="en-US" sz="1800"/>
              <a:t>Week 7 A Bird Whose Life Depends on a Crab</a:t>
            </a:r>
          </a:p>
        </p:txBody>
      </p:sp>
      <p:pic>
        <p:nvPicPr>
          <p:cNvPr id="184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0" y="168275"/>
            <a:ext cx="3694113"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6246625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5105400" cy="715963"/>
          </a:xfrm>
        </p:spPr>
        <p:txBody>
          <a:bodyPr rtlCol="0">
            <a:normAutofit fontScale="90000"/>
          </a:bodyPr>
          <a:lstStyle/>
          <a:p>
            <a:pPr eaLnBrk="1" fontAlgn="auto" hangingPunct="1">
              <a:spcAft>
                <a:spcPts val="0"/>
              </a:spcAft>
              <a:defRPr/>
            </a:pPr>
            <a:r>
              <a:rPr lang="en-US" dirty="0" smtClean="0">
                <a:ea typeface="+mj-ea"/>
                <a:cs typeface="+mj-cs"/>
              </a:rPr>
              <a:t>Agenda</a:t>
            </a:r>
          </a:p>
        </p:txBody>
      </p:sp>
      <p:sp>
        <p:nvSpPr>
          <p:cNvPr id="43010" name="TextBox 2"/>
          <p:cNvSpPr txBox="1">
            <a:spLocks noChangeArrowheads="1"/>
          </p:cNvSpPr>
          <p:nvPr/>
        </p:nvSpPr>
        <p:spPr bwMode="auto">
          <a:xfrm>
            <a:off x="685800" y="901700"/>
            <a:ext cx="7848600" cy="507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buFont typeface="Arial" charset="0"/>
              <a:buChar char="•"/>
            </a:pPr>
            <a:r>
              <a:rPr lang="en-US" sz="3600" dirty="0" err="1"/>
              <a:t>Bellringer</a:t>
            </a:r>
            <a:r>
              <a:rPr lang="en-US" sz="3600" dirty="0"/>
              <a:t> &amp; Share-Out</a:t>
            </a:r>
          </a:p>
          <a:p>
            <a:pPr>
              <a:buFont typeface="Arial" charset="0"/>
              <a:buChar char="•"/>
            </a:pPr>
            <a:r>
              <a:rPr lang="en-US" sz="3600" dirty="0"/>
              <a:t>Check weekly Reading</a:t>
            </a:r>
          </a:p>
          <a:p>
            <a:pPr>
              <a:buFont typeface="Arial" charset="0"/>
              <a:buChar char="•"/>
            </a:pPr>
            <a:r>
              <a:rPr lang="en-US" sz="3600" dirty="0"/>
              <a:t>Quiz</a:t>
            </a:r>
          </a:p>
          <a:p>
            <a:pPr>
              <a:buFont typeface="Arial" charset="0"/>
              <a:buChar char="•"/>
            </a:pPr>
            <a:r>
              <a:rPr lang="en-US" sz="3600" dirty="0"/>
              <a:t>Finish up lesson from </a:t>
            </a:r>
            <a:r>
              <a:rPr lang="en-US" sz="3600" dirty="0" smtClean="0"/>
              <a:t>wolves</a:t>
            </a:r>
            <a:endParaRPr lang="en-US" sz="3600" dirty="0"/>
          </a:p>
          <a:p>
            <a:pPr>
              <a:buFont typeface="Arial" charset="0"/>
              <a:buChar char="•"/>
            </a:pPr>
            <a:r>
              <a:rPr lang="en-US" sz="3600" dirty="0"/>
              <a:t>Summary </a:t>
            </a:r>
            <a:r>
              <a:rPr lang="en-US" sz="3600" dirty="0" smtClean="0"/>
              <a:t>/Turn In </a:t>
            </a:r>
            <a:endParaRPr lang="en-US" sz="3600" dirty="0"/>
          </a:p>
          <a:p>
            <a:pPr marL="0" indent="0" eaLnBrk="1" hangingPunct="1"/>
            <a:endParaRPr lang="en-US" sz="3600" dirty="0"/>
          </a:p>
          <a:p>
            <a:pPr eaLnBrk="1" hangingPunct="1">
              <a:buFont typeface="Arial" charset="0"/>
              <a:buChar char="•"/>
            </a:pPr>
            <a:endParaRPr lang="en-US" sz="3600" dirty="0"/>
          </a:p>
          <a:p>
            <a:pPr eaLnBrk="1" hangingPunct="1">
              <a:buFont typeface="Arial" charset="0"/>
              <a:buChar char="•"/>
            </a:pPr>
            <a:endParaRPr lang="en-US" sz="3600" dirty="0"/>
          </a:p>
          <a:p>
            <a:pPr eaLnBrk="1" hangingPunct="1">
              <a:buFont typeface="Arial" charset="0"/>
              <a:buChar char="•"/>
            </a:pPr>
            <a:r>
              <a:rPr lang="en-US" sz="3600" dirty="0"/>
              <a:t>Summary/Turn IN </a:t>
            </a:r>
          </a:p>
        </p:txBody>
      </p:sp>
      <p:pic>
        <p:nvPicPr>
          <p:cNvPr id="225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25" y="38100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225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343400"/>
            <a:ext cx="17145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2253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5103813"/>
            <a:ext cx="301942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2560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52400"/>
            <a:ext cx="2219325"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3588948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639762"/>
          </a:xfrm>
        </p:spPr>
        <p:txBody>
          <a:bodyPr>
            <a:normAutofit fontScale="90000"/>
          </a:bodyPr>
          <a:lstStyle/>
          <a:p>
            <a:r>
              <a:rPr lang="en-US" dirty="0" smtClean="0"/>
              <a:t>QUIZ TIME !!!!</a:t>
            </a:r>
            <a:endParaRPr lang="en-US" dirty="0"/>
          </a:p>
        </p:txBody>
      </p:sp>
      <p:sp>
        <p:nvSpPr>
          <p:cNvPr id="3" name="Content Placeholder 2"/>
          <p:cNvSpPr>
            <a:spLocks noGrp="1"/>
          </p:cNvSpPr>
          <p:nvPr>
            <p:ph idx="1"/>
          </p:nvPr>
        </p:nvSpPr>
        <p:spPr>
          <a:xfrm>
            <a:off x="76200" y="685800"/>
            <a:ext cx="8839200" cy="5029200"/>
          </a:xfrm>
        </p:spPr>
        <p:txBody>
          <a:bodyPr>
            <a:normAutofit fontScale="92500" lnSpcReduction="20000"/>
          </a:bodyPr>
          <a:lstStyle/>
          <a:p>
            <a:r>
              <a:rPr lang="en-US" dirty="0" smtClean="0"/>
              <a:t>Please put everything away but a PENCIL</a:t>
            </a:r>
          </a:p>
          <a:p>
            <a:r>
              <a:rPr lang="en-US" dirty="0" smtClean="0"/>
              <a:t>Write your Name ON the quiz paper</a:t>
            </a:r>
          </a:p>
          <a:p>
            <a:r>
              <a:rPr lang="en-US" dirty="0" smtClean="0"/>
              <a:t>When you receive a </a:t>
            </a:r>
            <a:r>
              <a:rPr lang="en-US" dirty="0" smtClean="0"/>
              <a:t>scantron</a:t>
            </a:r>
            <a:r>
              <a:rPr lang="en-US" dirty="0" smtClean="0"/>
              <a:t> make sure your name is on it and TEST VERSION! </a:t>
            </a:r>
          </a:p>
          <a:p>
            <a:r>
              <a:rPr lang="en-US" dirty="0" smtClean="0"/>
              <a:t>Keep your eyes on your own paper, Any talking with result in a zero! Or any cell phone out during or after quiz </a:t>
            </a:r>
          </a:p>
          <a:p>
            <a:r>
              <a:rPr lang="en-US" dirty="0" smtClean="0"/>
              <a:t>When you complete it bring it up to </a:t>
            </a:r>
            <a:r>
              <a:rPr lang="en-US" dirty="0" err="1" smtClean="0"/>
              <a:t>Ms</a:t>
            </a:r>
            <a:r>
              <a:rPr lang="en-US" dirty="0" smtClean="0"/>
              <a:t> </a:t>
            </a:r>
            <a:r>
              <a:rPr lang="en-US" dirty="0" err="1" smtClean="0"/>
              <a:t>Kipp</a:t>
            </a:r>
            <a:r>
              <a:rPr lang="en-US" dirty="0" smtClean="0"/>
              <a:t> desk and SILENLTY work on your lessons from wolf </a:t>
            </a:r>
          </a:p>
          <a:p>
            <a:r>
              <a:rPr lang="en-US" dirty="0" smtClean="0"/>
              <a:t>I will let  you know when everyone has finished</a:t>
            </a:r>
          </a:p>
          <a:p>
            <a:r>
              <a:rPr lang="en-US" dirty="0" smtClean="0"/>
              <a:t>Good luck </a:t>
            </a:r>
            <a:r>
              <a:rPr lang="en-US" dirty="0" smtClean="0">
                <a:sym typeface="Wingdings"/>
              </a:rPr>
              <a:t> </a:t>
            </a:r>
            <a:r>
              <a:rPr lang="en-US" dirty="0" smtClean="0"/>
              <a:t> </a:t>
            </a:r>
            <a:endParaRPr lang="en-US" dirty="0"/>
          </a:p>
        </p:txBody>
      </p:sp>
    </p:spTree>
    <p:extLst>
      <p:ext uri="{BB962C8B-B14F-4D97-AF65-F5344CB8AC3E}">
        <p14:creationId xmlns:p14="http://schemas.microsoft.com/office/powerpoint/2010/main" val="1065992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rtlCol="0">
            <a:normAutofit fontScale="90000"/>
          </a:bodyPr>
          <a:lstStyle/>
          <a:p>
            <a:pPr eaLnBrk="1" fontAlgn="auto" hangingPunct="1">
              <a:spcAft>
                <a:spcPts val="0"/>
              </a:spcAft>
              <a:defRPr/>
            </a:pPr>
            <a:r>
              <a:rPr lang="en-US" dirty="0" smtClean="0">
                <a:ea typeface="+mj-ea"/>
                <a:cs typeface="+mj-cs"/>
              </a:rPr>
              <a:t>Summary 10/27/17 Week #8</a:t>
            </a:r>
          </a:p>
        </p:txBody>
      </p:sp>
      <p:sp>
        <p:nvSpPr>
          <p:cNvPr id="6150" name="TextBox 2"/>
          <p:cNvSpPr txBox="1">
            <a:spLocks noChangeArrowheads="1"/>
          </p:cNvSpPr>
          <p:nvPr/>
        </p:nvSpPr>
        <p:spPr bwMode="auto">
          <a:xfrm>
            <a:off x="533400" y="762000"/>
            <a:ext cx="6096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auto" hangingPunct="1">
              <a:spcBef>
                <a:spcPts val="0"/>
              </a:spcBef>
              <a:spcAft>
                <a:spcPts val="0"/>
              </a:spcAft>
              <a:defRPr/>
            </a:pPr>
            <a:r>
              <a:rPr lang="en-US" sz="3200" dirty="0" smtClean="0">
                <a:solidFill>
                  <a:schemeClr val="accent4">
                    <a:lumMod val="75000"/>
                  </a:schemeClr>
                </a:solidFill>
                <a:ea typeface="+mn-ea"/>
              </a:rPr>
              <a:t>How did you do on the quiz?? Do you think you are ready to take the unit 2 exam next week? Explain</a:t>
            </a:r>
          </a:p>
        </p:txBody>
      </p:sp>
      <p:sp>
        <p:nvSpPr>
          <p:cNvPr id="44035" name="Content Placeholder 2"/>
          <p:cNvSpPr txBox="1">
            <a:spLocks/>
          </p:cNvSpPr>
          <p:nvPr/>
        </p:nvSpPr>
        <p:spPr bwMode="auto">
          <a:xfrm>
            <a:off x="2546350" y="3657600"/>
            <a:ext cx="46164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spcBef>
                <a:spcPct val="20000"/>
              </a:spcBef>
              <a:buFont typeface="Arial" charset="0"/>
              <a:buChar char="•"/>
            </a:pPr>
            <a:r>
              <a:rPr lang="en-US" sz="2000" b="1" dirty="0">
                <a:solidFill>
                  <a:srgbClr val="FF0000"/>
                </a:solidFill>
              </a:rPr>
              <a:t>Please turn In ….Place in Bins on Table</a:t>
            </a:r>
          </a:p>
          <a:p>
            <a:pPr>
              <a:spcBef>
                <a:spcPct val="20000"/>
              </a:spcBef>
              <a:buFont typeface="Arial" charset="0"/>
              <a:buChar char="•"/>
            </a:pPr>
            <a:r>
              <a:rPr lang="en-US" sz="2000" b="1" i="1" u="sng" dirty="0">
                <a:solidFill>
                  <a:schemeClr val="tx2"/>
                </a:solidFill>
              </a:rPr>
              <a:t>Make sure your name is on Every paper</a:t>
            </a:r>
          </a:p>
          <a:p>
            <a:pPr>
              <a:spcBef>
                <a:spcPct val="20000"/>
              </a:spcBef>
              <a:buFontTx/>
              <a:buAutoNum type="arabicParenR"/>
            </a:pPr>
            <a:r>
              <a:rPr lang="en-US" sz="2000" b="1" dirty="0">
                <a:solidFill>
                  <a:srgbClr val="FF0000"/>
                </a:solidFill>
              </a:rPr>
              <a:t>Weekly Reading #8</a:t>
            </a:r>
          </a:p>
          <a:p>
            <a:pPr>
              <a:spcBef>
                <a:spcPct val="20000"/>
              </a:spcBef>
              <a:buFontTx/>
              <a:buAutoNum type="arabicParenR"/>
            </a:pPr>
            <a:r>
              <a:rPr lang="en-US" sz="2000" b="1" dirty="0">
                <a:solidFill>
                  <a:srgbClr val="FF0000"/>
                </a:solidFill>
              </a:rPr>
              <a:t>Book question from page 78 &amp; 86</a:t>
            </a:r>
          </a:p>
        </p:txBody>
      </p:sp>
      <p:pic>
        <p:nvPicPr>
          <p:cNvPr id="235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849563"/>
            <a:ext cx="151447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235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150" y="5214938"/>
            <a:ext cx="1978025"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2356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 y="4600575"/>
            <a:ext cx="21240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2356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 y="2836863"/>
            <a:ext cx="233838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44040" name="Picture 10"/>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6615113" y="965200"/>
            <a:ext cx="2241550" cy="1371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868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655888"/>
            <a:ext cx="4948238" cy="387350"/>
          </a:xfrm>
        </p:spPr>
        <p:txBody>
          <a:bodyPr rtlCol="0">
            <a:normAutofit fontScale="90000"/>
          </a:bodyPr>
          <a:lstStyle/>
          <a:p>
            <a:pPr eaLnBrk="1" fontAlgn="auto" hangingPunct="1">
              <a:spcAft>
                <a:spcPts val="0"/>
              </a:spcAft>
              <a:defRPr/>
            </a:pPr>
            <a:r>
              <a:rPr lang="en-US" sz="2800" dirty="0" smtClean="0">
                <a:solidFill>
                  <a:schemeClr val="accent1"/>
                </a:solidFill>
                <a:ea typeface="+mj-ea"/>
                <a:cs typeface="+mj-cs"/>
              </a:rPr>
              <a:t>What are we going to do?</a:t>
            </a:r>
            <a:endParaRPr lang="en-US" sz="2800" dirty="0">
              <a:solidFill>
                <a:schemeClr val="accent1"/>
              </a:solidFill>
              <a:ea typeface="+mj-ea"/>
              <a:cs typeface="+mj-cs"/>
            </a:endParaRPr>
          </a:p>
        </p:txBody>
      </p:sp>
      <p:sp>
        <p:nvSpPr>
          <p:cNvPr id="3" name="Content Placeholder 2"/>
          <p:cNvSpPr>
            <a:spLocks noGrp="1"/>
          </p:cNvSpPr>
          <p:nvPr>
            <p:ph idx="1"/>
          </p:nvPr>
        </p:nvSpPr>
        <p:spPr>
          <a:xfrm>
            <a:off x="2590800" y="3024188"/>
            <a:ext cx="5237163" cy="1419225"/>
          </a:xfrm>
        </p:spPr>
        <p:txBody>
          <a:bodyPr/>
          <a:lstStyle/>
          <a:p>
            <a:pPr eaLnBrk="1" hangingPunct="1">
              <a:lnSpc>
                <a:spcPct val="80000"/>
              </a:lnSpc>
            </a:pPr>
            <a:r>
              <a:rPr lang="en-US" sz="1800" b="1">
                <a:latin typeface="Calibri" charset="0"/>
                <a:ea typeface="MS PGothic" charset="0"/>
              </a:rPr>
              <a:t>TODAY</a:t>
            </a:r>
            <a:r>
              <a:rPr lang="ja-JP" altLang="en-US" sz="1800" b="1">
                <a:latin typeface="Calibri" charset="0"/>
                <a:ea typeface="MS PGothic" charset="0"/>
              </a:rPr>
              <a:t>’</a:t>
            </a:r>
            <a:r>
              <a:rPr lang="en-US" altLang="ja-JP" sz="1800" b="1">
                <a:latin typeface="Calibri" charset="0"/>
                <a:ea typeface="MS PGothic" charset="0"/>
              </a:rPr>
              <a:t>S OBJECTIVE:</a:t>
            </a:r>
          </a:p>
          <a:p>
            <a:pPr eaLnBrk="1" hangingPunct="1">
              <a:lnSpc>
                <a:spcPct val="80000"/>
              </a:lnSpc>
            </a:pPr>
            <a:r>
              <a:rPr lang="en-US" sz="1800">
                <a:latin typeface="Times New Roman" charset="0"/>
                <a:ea typeface="MS PGothic" charset="0"/>
                <a:cs typeface="Times New Roman" charset="0"/>
              </a:rPr>
              <a:t>I can analyze the flow of energy through trophic levels in an ecosystem</a:t>
            </a:r>
            <a:r>
              <a:rPr lang="en-US" sz="1800" b="1">
                <a:latin typeface="Times New Roman" charset="0"/>
                <a:ea typeface="MS PGothic" charset="0"/>
                <a:cs typeface="Times New Roman" charset="0"/>
              </a:rPr>
              <a:t>.</a:t>
            </a:r>
          </a:p>
          <a:p>
            <a:pPr eaLnBrk="1" hangingPunct="1">
              <a:lnSpc>
                <a:spcPct val="80000"/>
              </a:lnSpc>
            </a:pPr>
            <a:endParaRPr lang="en-US" altLang="ja-JP" sz="1800" b="1">
              <a:latin typeface="Calibri" charset="0"/>
              <a:ea typeface="MS PGothic" charset="0"/>
            </a:endParaRPr>
          </a:p>
        </p:txBody>
      </p:sp>
      <p:sp>
        <p:nvSpPr>
          <p:cNvPr id="4" name="Title 1"/>
          <p:cNvSpPr txBox="1">
            <a:spLocks/>
          </p:cNvSpPr>
          <p:nvPr/>
        </p:nvSpPr>
        <p:spPr>
          <a:xfrm>
            <a:off x="2600325" y="4051300"/>
            <a:ext cx="4948238" cy="546100"/>
          </a:xfrm>
          <a:prstGeom prst="rect">
            <a:avLst/>
          </a:prstGeom>
        </p:spPr>
        <p:txBody>
          <a:bodyPr anchor="b"/>
          <a:lstStyle/>
          <a:p>
            <a:pPr fontAlgn="auto">
              <a:spcBef>
                <a:spcPts val="0"/>
              </a:spcBef>
              <a:spcAft>
                <a:spcPts val="0"/>
              </a:spcAft>
              <a:defRPr/>
            </a:pPr>
            <a:r>
              <a:rPr lang="en-US" sz="2800" dirty="0">
                <a:solidFill>
                  <a:schemeClr val="accent1"/>
                </a:solidFill>
                <a:latin typeface="+mj-lt"/>
                <a:ea typeface="+mj-ea"/>
                <a:cs typeface="+mj-cs"/>
              </a:rPr>
              <a:t>Why does it matter?</a:t>
            </a:r>
          </a:p>
        </p:txBody>
      </p:sp>
      <p:sp>
        <p:nvSpPr>
          <p:cNvPr id="5" name="Content Placeholder 2"/>
          <p:cNvSpPr txBox="1">
            <a:spLocks/>
          </p:cNvSpPr>
          <p:nvPr/>
        </p:nvSpPr>
        <p:spPr bwMode="auto">
          <a:xfrm>
            <a:off x="2317750" y="4716463"/>
            <a:ext cx="55149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ts val="1800"/>
              </a:spcBef>
              <a:buClr>
                <a:schemeClr val="accent1"/>
              </a:buClr>
              <a:buSzPct val="130000"/>
              <a:buFont typeface="Wingdings" pitchFamily="2" charset="2"/>
              <a:buChar char="§"/>
              <a:defRPr/>
            </a:pPr>
            <a:r>
              <a:rPr lang="en-US" b="1" dirty="0" smtClean="0">
                <a:solidFill>
                  <a:srgbClr val="404040"/>
                </a:solidFill>
                <a:cs typeface="+mn-cs"/>
              </a:rPr>
              <a:t>FUTURE OBJECTIVE:</a:t>
            </a:r>
          </a:p>
          <a:p>
            <a:pPr eaLnBrk="1" hangingPunct="1">
              <a:spcBef>
                <a:spcPts val="1800"/>
              </a:spcBef>
              <a:buClr>
                <a:schemeClr val="accent1"/>
              </a:buClr>
              <a:buSzPct val="130000"/>
              <a:buFont typeface="Wingdings" pitchFamily="2" charset="2"/>
              <a:buChar char="§"/>
              <a:defRPr/>
            </a:pPr>
            <a:r>
              <a:rPr lang="en-US" dirty="0" smtClean="0">
                <a:solidFill>
                  <a:schemeClr val="tx1">
                    <a:lumMod val="75000"/>
                    <a:lumOff val="25000"/>
                  </a:schemeClr>
                </a:solidFill>
                <a:latin typeface="Times New Roman" pitchFamily="18" charset="0"/>
                <a:cs typeface="Times New Roman" pitchFamily="18" charset="0"/>
              </a:rPr>
              <a:t>Which trophic level (producer, primary consumer, secondary consumer, tertiary consumer) do you think contains the greatest amount of available energy? Why?</a:t>
            </a:r>
          </a:p>
          <a:p>
            <a:pPr eaLnBrk="1" hangingPunct="1">
              <a:spcBef>
                <a:spcPts val="1800"/>
              </a:spcBef>
              <a:buClr>
                <a:schemeClr val="accent1"/>
              </a:buClr>
              <a:buSzPct val="130000"/>
              <a:buFont typeface="Wingdings" pitchFamily="2" charset="2"/>
              <a:buChar char="§"/>
              <a:defRPr/>
            </a:pPr>
            <a:endParaRPr lang="en-US" b="1" dirty="0" smtClean="0">
              <a:solidFill>
                <a:srgbClr val="404040"/>
              </a:solidFill>
              <a:cs typeface="+mn-cs"/>
            </a:endParaRPr>
          </a:p>
          <a:p>
            <a:pPr eaLnBrk="1" hangingPunct="1">
              <a:spcBef>
                <a:spcPts val="1800"/>
              </a:spcBef>
              <a:buClr>
                <a:schemeClr val="accent1"/>
              </a:buClr>
              <a:buSzPct val="130000"/>
              <a:defRPr/>
            </a:pPr>
            <a:endParaRPr lang="en-US" b="1" dirty="0" smtClean="0">
              <a:solidFill>
                <a:srgbClr val="404040"/>
              </a:solidFill>
              <a:cs typeface="+mn-cs"/>
            </a:endParaRPr>
          </a:p>
        </p:txBody>
      </p:sp>
      <p:pic>
        <p:nvPicPr>
          <p:cNvPr id="1741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2238"/>
            <a:ext cx="185102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3440113" y="34925"/>
            <a:ext cx="4948237" cy="549275"/>
          </a:xfrm>
          <a:prstGeom prst="rect">
            <a:avLst/>
          </a:prstGeom>
        </p:spPr>
        <p:txBody>
          <a:bodyPr anchor="b"/>
          <a:lstStyle/>
          <a:p>
            <a:pPr fontAlgn="auto">
              <a:spcBef>
                <a:spcPts val="0"/>
              </a:spcBef>
              <a:spcAft>
                <a:spcPts val="0"/>
              </a:spcAft>
              <a:defRPr/>
            </a:pPr>
            <a:r>
              <a:rPr lang="en-US" sz="2800" dirty="0">
                <a:solidFill>
                  <a:schemeClr val="accent1"/>
                </a:solidFill>
                <a:latin typeface="+mj-lt"/>
                <a:ea typeface="+mj-ea"/>
                <a:cs typeface="+mj-cs"/>
              </a:rPr>
              <a:t>What did we do?</a:t>
            </a:r>
          </a:p>
        </p:txBody>
      </p:sp>
      <p:sp>
        <p:nvSpPr>
          <p:cNvPr id="9" name="Content Placeholder 2"/>
          <p:cNvSpPr txBox="1">
            <a:spLocks/>
          </p:cNvSpPr>
          <p:nvPr/>
        </p:nvSpPr>
        <p:spPr bwMode="auto">
          <a:xfrm>
            <a:off x="2590800" y="493713"/>
            <a:ext cx="553085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ts val="1800"/>
              </a:spcBef>
              <a:buClr>
                <a:schemeClr val="accent1"/>
              </a:buClr>
              <a:buSzPct val="130000"/>
              <a:buFont typeface="Wingdings" pitchFamily="2" charset="2"/>
              <a:buChar char="§"/>
              <a:defRPr/>
            </a:pPr>
            <a:r>
              <a:rPr lang="en-US" altLang="ja-JP" b="1" dirty="0" smtClean="0">
                <a:solidFill>
                  <a:srgbClr val="404040"/>
                </a:solidFill>
                <a:cs typeface="+mn-cs"/>
              </a:rPr>
              <a:t>Past OBJECTIVE:</a:t>
            </a:r>
          </a:p>
          <a:p>
            <a:pPr eaLnBrk="1" hangingPunct="1">
              <a:spcBef>
                <a:spcPts val="1800"/>
              </a:spcBef>
              <a:buClr>
                <a:schemeClr val="accent1"/>
              </a:buClr>
              <a:buSzPct val="130000"/>
              <a:buFont typeface="Wingdings" pitchFamily="2" charset="2"/>
              <a:buChar char="§"/>
              <a:defRPr/>
            </a:pPr>
            <a:r>
              <a:rPr lang="en-US" dirty="0" smtClean="0">
                <a:solidFill>
                  <a:schemeClr val="tx1">
                    <a:lumMod val="75000"/>
                    <a:lumOff val="25000"/>
                  </a:schemeClr>
                </a:solidFill>
                <a:latin typeface="Times New Roman" pitchFamily="18" charset="0"/>
                <a:cs typeface="Times New Roman" pitchFamily="18" charset="0"/>
              </a:rPr>
              <a:t>What is the difference between where an autotroph gets their energy and where a heterotroph gets their energy? </a:t>
            </a:r>
          </a:p>
          <a:p>
            <a:pPr eaLnBrk="1" hangingPunct="1">
              <a:spcBef>
                <a:spcPts val="1800"/>
              </a:spcBef>
              <a:buClr>
                <a:schemeClr val="accent1"/>
              </a:buClr>
              <a:buSzPct val="130000"/>
              <a:buFont typeface="Wingdings" pitchFamily="2" charset="2"/>
              <a:buChar char="§"/>
              <a:defRPr/>
            </a:pPr>
            <a:endParaRPr lang="en-US" altLang="ja-JP" b="1" dirty="0" smtClean="0">
              <a:solidFill>
                <a:srgbClr val="404040"/>
              </a:solidFill>
              <a:cs typeface="+mn-cs"/>
            </a:endParaRPr>
          </a:p>
          <a:p>
            <a:pPr eaLnBrk="1" hangingPunct="1">
              <a:spcBef>
                <a:spcPts val="1800"/>
              </a:spcBef>
              <a:buClr>
                <a:schemeClr val="accent1"/>
              </a:buClr>
              <a:buSzPct val="130000"/>
              <a:defRPr/>
            </a:pPr>
            <a:endParaRPr lang="en-US" altLang="ja-JP" sz="1600" b="1" dirty="0" smtClean="0">
              <a:solidFill>
                <a:srgbClr val="404040"/>
              </a:solidFill>
              <a:cs typeface="+mn-cs"/>
            </a:endParaRPr>
          </a:p>
          <a:p>
            <a:pPr eaLnBrk="1" hangingPunct="1">
              <a:spcBef>
                <a:spcPts val="1800"/>
              </a:spcBef>
              <a:buClr>
                <a:schemeClr val="accent1"/>
              </a:buClr>
              <a:buSzPct val="130000"/>
              <a:buFont typeface="Wingdings" pitchFamily="2" charset="2"/>
              <a:buChar char="§"/>
              <a:defRPr/>
            </a:pPr>
            <a:endParaRPr lang="en-US" altLang="ja-JP" b="1" dirty="0" smtClean="0">
              <a:solidFill>
                <a:srgbClr val="404040"/>
              </a:solidFill>
              <a:cs typeface="+mn-cs"/>
            </a:endParaRPr>
          </a:p>
        </p:txBody>
      </p:sp>
      <p:pic>
        <p:nvPicPr>
          <p:cNvPr id="41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4256088"/>
            <a:ext cx="2054225" cy="217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1303007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accel="50000" decel="50000"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xit" presetSubtype="4" accel="50000" decel="50000" fill="hold" grpId="0" nodeType="with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ppt_x"/>
                                          </p:val>
                                        </p:tav>
                                      </p:tavLst>
                                    </p:anim>
                                    <p:anim calcmode="lin" valueType="num">
                                      <p:cBhvr additive="base">
                                        <p:cTn id="11" dur="500"/>
                                        <p:tgtEl>
                                          <p:spTgt spid="9"/>
                                        </p:tgtEl>
                                        <p:attrNameLst>
                                          <p:attrName>ppt_y</p:attrName>
                                        </p:attrNameLst>
                                      </p:cBhvr>
                                      <p:tavLst>
                                        <p:tav tm="0">
                                          <p:val>
                                            <p:strVal val="ppt_y"/>
                                          </p:val>
                                        </p:tav>
                                        <p:tav tm="100000">
                                          <p:val>
                                            <p:strVal val="1+ppt_h/2"/>
                                          </p:val>
                                        </p:tav>
                                      </p:tavLst>
                                    </p:anim>
                                    <p:set>
                                      <p:cBhvr>
                                        <p:cTn id="12" dur="1" fill="hold">
                                          <p:stCondLst>
                                            <p:cond delay="499"/>
                                          </p:stCondLst>
                                        </p:cTn>
                                        <p:tgtEl>
                                          <p:spTgt spid="9"/>
                                        </p:tgtEl>
                                        <p:attrNameLst>
                                          <p:attrName>style.visibility</p:attrName>
                                        </p:attrNameLst>
                                      </p:cBhvr>
                                      <p:to>
                                        <p:strVal val="hidden"/>
                                      </p:to>
                                    </p:set>
                                  </p:childTnLst>
                                </p:cTn>
                              </p:par>
                              <p:par>
                                <p:cTn id="13" presetID="2" presetClass="entr" presetSubtype="4" accel="50000" decel="5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accel="50000" decel="5000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xit" presetSubtype="4" accel="50000" decel="50000" fill="hold" grpId="1" nodeType="clickEffect">
                                  <p:stCondLst>
                                    <p:cond delay="0"/>
                                  </p:stCondLst>
                                  <p:childTnLst>
                                    <p:anim calcmode="lin" valueType="num">
                                      <p:cBhvr additive="base">
                                        <p:cTn id="32"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3" dur="500"/>
                                        <p:tgtEl>
                                          <p:spTgt spid="3">
                                            <p:txEl>
                                              <p:pRg st="0" end="0"/>
                                            </p:txEl>
                                          </p:spTgt>
                                        </p:tgtEl>
                                        <p:attrNameLst>
                                          <p:attrName>ppt_y</p:attrName>
                                        </p:attrNameLst>
                                      </p:cBhvr>
                                      <p:tavLst>
                                        <p:tav tm="0">
                                          <p:val>
                                            <p:strVal val="ppt_y"/>
                                          </p:val>
                                        </p:tav>
                                        <p:tav tm="100000">
                                          <p:val>
                                            <p:strVal val="1+ppt_h/2"/>
                                          </p:val>
                                        </p:tav>
                                      </p:tavLst>
                                    </p:anim>
                                    <p:set>
                                      <p:cBhvr>
                                        <p:cTn id="3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xit" presetSubtype="4" accel="50000" decel="50000" fill="hold" grpId="1" nodeType="clickEffect">
                                  <p:stCondLst>
                                    <p:cond delay="0"/>
                                  </p:stCondLst>
                                  <p:childTnLst>
                                    <p:anim calcmode="lin" valueType="num">
                                      <p:cBhvr additive="base">
                                        <p:cTn id="38"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9" dur="500"/>
                                        <p:tgtEl>
                                          <p:spTgt spid="3">
                                            <p:txEl>
                                              <p:pRg st="1" end="1"/>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3">
                                            <p:txEl>
                                              <p:pRg st="1" end="1"/>
                                            </p:txEl>
                                          </p:spTgt>
                                        </p:tgtEl>
                                        <p:attrNameLst>
                                          <p:attrName>style.visibility</p:attrName>
                                        </p:attrNameLst>
                                      </p:cBhvr>
                                      <p:to>
                                        <p:strVal val="hidden"/>
                                      </p:to>
                                    </p:set>
                                  </p:childTnLst>
                                </p:cTn>
                              </p:par>
                              <p:par>
                                <p:cTn id="41" presetID="2" presetClass="exit" presetSubtype="4" accel="50000" decel="50000" fill="hold" grpId="1" nodeType="withEffect">
                                  <p:stCondLst>
                                    <p:cond delay="0"/>
                                  </p:stCondLst>
                                  <p:childTnLst>
                                    <p:anim calcmode="lin" valueType="num">
                                      <p:cBhvr additive="base">
                                        <p:cTn id="42" dur="500"/>
                                        <p:tgtEl>
                                          <p:spTgt spid="2"/>
                                        </p:tgtEl>
                                        <p:attrNameLst>
                                          <p:attrName>ppt_x</p:attrName>
                                        </p:attrNameLst>
                                      </p:cBhvr>
                                      <p:tavLst>
                                        <p:tav tm="0">
                                          <p:val>
                                            <p:strVal val="ppt_x"/>
                                          </p:val>
                                        </p:tav>
                                        <p:tav tm="100000">
                                          <p:val>
                                            <p:strVal val="ppt_x"/>
                                          </p:val>
                                        </p:tav>
                                      </p:tavLst>
                                    </p:anim>
                                    <p:anim calcmode="lin" valueType="num">
                                      <p:cBhvr additive="base">
                                        <p:cTn id="43" dur="500"/>
                                        <p:tgtEl>
                                          <p:spTgt spid="2"/>
                                        </p:tgtEl>
                                        <p:attrNameLst>
                                          <p:attrName>ppt_y</p:attrName>
                                        </p:attrNameLst>
                                      </p:cBhvr>
                                      <p:tavLst>
                                        <p:tav tm="0">
                                          <p:val>
                                            <p:strVal val="ppt_y"/>
                                          </p:val>
                                        </p:tav>
                                        <p:tav tm="100000">
                                          <p:val>
                                            <p:strVal val="1+ppt_h/2"/>
                                          </p:val>
                                        </p:tav>
                                      </p:tavLst>
                                    </p:anim>
                                    <p:set>
                                      <p:cBhvr>
                                        <p:cTn id="44" dur="1" fill="hold">
                                          <p:stCondLst>
                                            <p:cond delay="499"/>
                                          </p:stCondLst>
                                        </p:cTn>
                                        <p:tgtEl>
                                          <p:spTgt spid="2"/>
                                        </p:tgtEl>
                                        <p:attrNameLst>
                                          <p:attrName>style.visibility</p:attrName>
                                        </p:attrNameLst>
                                      </p:cBhvr>
                                      <p:to>
                                        <p:strVal val="hidden"/>
                                      </p:to>
                                    </p:set>
                                  </p:childTnLst>
                                </p:cTn>
                              </p:par>
                              <p:par>
                                <p:cTn id="45" presetID="2" presetClass="entr" presetSubtype="4" accel="50000" decel="5000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accel="50000" decel="5000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4"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4325"/>
            <a:ext cx="5105400" cy="715963"/>
          </a:xfrm>
        </p:spPr>
        <p:txBody>
          <a:bodyPr rtlCol="0">
            <a:normAutofit fontScale="90000"/>
          </a:bodyPr>
          <a:lstStyle/>
          <a:p>
            <a:pPr eaLnBrk="1" fontAlgn="auto" hangingPunct="1">
              <a:spcAft>
                <a:spcPts val="0"/>
              </a:spcAft>
              <a:defRPr/>
            </a:pPr>
            <a:r>
              <a:rPr lang="en-US" dirty="0" smtClean="0">
                <a:ea typeface="+mj-ea"/>
                <a:cs typeface="+mj-cs"/>
              </a:rPr>
              <a:t>Agenda</a:t>
            </a:r>
          </a:p>
        </p:txBody>
      </p:sp>
      <p:sp>
        <p:nvSpPr>
          <p:cNvPr id="18434" name="TextBox 2"/>
          <p:cNvSpPr txBox="1">
            <a:spLocks noChangeArrowheads="1"/>
          </p:cNvSpPr>
          <p:nvPr/>
        </p:nvSpPr>
        <p:spPr bwMode="auto">
          <a:xfrm>
            <a:off x="152400" y="1090613"/>
            <a:ext cx="7315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buFont typeface="Arial" charset="0"/>
              <a:buChar char="•"/>
            </a:pPr>
            <a:r>
              <a:rPr lang="en-US" sz="3600"/>
              <a:t>Bellringer &amp; Share-Out</a:t>
            </a:r>
          </a:p>
          <a:p>
            <a:pPr eaLnBrk="1" hangingPunct="1">
              <a:buFont typeface="Arial" charset="0"/>
              <a:buChar char="•"/>
            </a:pPr>
            <a:r>
              <a:rPr lang="en-US" sz="3600"/>
              <a:t>Energy Flow/Ecological Pyramids</a:t>
            </a:r>
          </a:p>
          <a:p>
            <a:pPr eaLnBrk="1" hangingPunct="1">
              <a:buFont typeface="Arial" charset="0"/>
              <a:buChar char="•"/>
            </a:pPr>
            <a:r>
              <a:rPr lang="en-US" sz="3600"/>
              <a:t>Summary </a:t>
            </a:r>
          </a:p>
          <a:p>
            <a:pPr eaLnBrk="1" hangingPunct="1">
              <a:buFont typeface="Arial" charset="0"/>
              <a:buChar char="•"/>
            </a:pPr>
            <a:endParaRPr lang="en-US" sz="360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581400"/>
            <a:ext cx="457200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00400"/>
            <a:ext cx="2381250"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18918250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228600" y="152400"/>
            <a:ext cx="8534400" cy="487363"/>
          </a:xfrm>
        </p:spPr>
        <p:txBody>
          <a:bodyPr/>
          <a:lstStyle/>
          <a:p>
            <a:pPr eaLnBrk="1" hangingPunct="1"/>
            <a:r>
              <a:rPr lang="en-US" sz="2300">
                <a:latin typeface="Calibri" charset="0"/>
                <a:ea typeface="MS PGothic" charset="0"/>
              </a:rPr>
              <a:t>Summary 10/23/17 Week #8  </a:t>
            </a:r>
            <a:r>
              <a:rPr lang="en-US" sz="2300">
                <a:solidFill>
                  <a:srgbClr val="FF0000"/>
                </a:solidFill>
                <a:latin typeface="Calibri" charset="0"/>
                <a:ea typeface="MS PGothic" charset="0"/>
              </a:rPr>
              <a:t>MS Kipp class didn</a:t>
            </a:r>
            <a:r>
              <a:rPr lang="ja-JP" altLang="en-US" sz="2300">
                <a:solidFill>
                  <a:srgbClr val="FF0000"/>
                </a:solidFill>
                <a:latin typeface="Calibri" charset="0"/>
                <a:ea typeface="MS PGothic" charset="0"/>
              </a:rPr>
              <a:t>’</a:t>
            </a:r>
            <a:r>
              <a:rPr lang="en-US" altLang="ja-JP" sz="2300">
                <a:solidFill>
                  <a:srgbClr val="FF0000"/>
                </a:solidFill>
                <a:latin typeface="Calibri" charset="0"/>
                <a:ea typeface="MS PGothic" charset="0"/>
              </a:rPr>
              <a:t>t do </a:t>
            </a:r>
            <a:endParaRPr lang="en-US" sz="1600" u="sng">
              <a:latin typeface="Calibri" charset="0"/>
              <a:ea typeface="MS PGothic" charset="0"/>
            </a:endParaRPr>
          </a:p>
        </p:txBody>
      </p:sp>
      <p:sp>
        <p:nvSpPr>
          <p:cNvPr id="21506" name="Content Placeholder 2"/>
          <p:cNvSpPr>
            <a:spLocks noGrp="1"/>
          </p:cNvSpPr>
          <p:nvPr>
            <p:ph idx="1"/>
          </p:nvPr>
        </p:nvSpPr>
        <p:spPr>
          <a:xfrm>
            <a:off x="228600" y="762000"/>
            <a:ext cx="8377238" cy="1371600"/>
          </a:xfrm>
        </p:spPr>
        <p:txBody>
          <a:bodyPr>
            <a:normAutofit fontScale="85000" lnSpcReduction="10000"/>
          </a:bodyPr>
          <a:lstStyle/>
          <a:p>
            <a:r>
              <a:rPr lang="en-US">
                <a:latin typeface="Calibri" charset="0"/>
                <a:ea typeface="MS PGothic" charset="0"/>
              </a:rPr>
              <a:t>Why is their more of need for primary producers, why are there a lot more plants in the world compared to tigers? Explain and give and example.</a:t>
            </a:r>
          </a:p>
          <a:p>
            <a:endParaRPr lang="en-US" b="1">
              <a:latin typeface="Calibri" charset="0"/>
              <a:ea typeface="MS PGothic" charset="0"/>
            </a:endParaRP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525" y="2438400"/>
            <a:ext cx="265747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6150" name="TextBox 2"/>
          <p:cNvSpPr txBox="1">
            <a:spLocks noChangeArrowheads="1"/>
          </p:cNvSpPr>
          <p:nvPr/>
        </p:nvSpPr>
        <p:spPr bwMode="auto">
          <a:xfrm>
            <a:off x="3124200" y="1752600"/>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auto" hangingPunct="1">
              <a:spcBef>
                <a:spcPts val="0"/>
              </a:spcBef>
              <a:spcAft>
                <a:spcPts val="0"/>
              </a:spcAft>
              <a:defRPr/>
            </a:pPr>
            <a:endParaRPr lang="en-US" sz="3200" i="1" u="sng" dirty="0" smtClean="0">
              <a:solidFill>
                <a:schemeClr val="accent4">
                  <a:lumMod val="75000"/>
                </a:schemeClr>
              </a:solidFill>
              <a:ea typeface="+mn-ea"/>
            </a:endParaRPr>
          </a:p>
        </p:txBody>
      </p:sp>
      <p:pic>
        <p:nvPicPr>
          <p:cNvPr id="61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050" y="4724400"/>
            <a:ext cx="234315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7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303713"/>
            <a:ext cx="3395663"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717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0" y="2787650"/>
            <a:ext cx="3700463"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12116647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457200"/>
          </a:xfrm>
        </p:spPr>
        <p:txBody>
          <a:bodyPr rtlCol="0">
            <a:normAutofit fontScale="90000"/>
          </a:bodyPr>
          <a:lstStyle/>
          <a:p>
            <a:pPr eaLnBrk="1" fontAlgn="auto" hangingPunct="1">
              <a:spcAft>
                <a:spcPts val="0"/>
              </a:spcAft>
              <a:defRPr/>
            </a:pPr>
            <a:r>
              <a:rPr lang="en-US" dirty="0" smtClean="0">
                <a:ea typeface="+mj-ea"/>
                <a:cs typeface="+mj-cs"/>
              </a:rPr>
              <a:t>Tuesday 10/24/17 Week #8</a:t>
            </a:r>
          </a:p>
        </p:txBody>
      </p:sp>
      <p:sp>
        <p:nvSpPr>
          <p:cNvPr id="22530" name="Content Placeholder 4"/>
          <p:cNvSpPr>
            <a:spLocks noGrp="1"/>
          </p:cNvSpPr>
          <p:nvPr>
            <p:ph idx="1"/>
          </p:nvPr>
        </p:nvSpPr>
        <p:spPr>
          <a:xfrm>
            <a:off x="20638" y="600075"/>
            <a:ext cx="9136062" cy="2219325"/>
          </a:xfrm>
        </p:spPr>
        <p:txBody>
          <a:bodyPr>
            <a:normAutofit fontScale="92500" lnSpcReduction="10000"/>
          </a:bodyPr>
          <a:lstStyle/>
          <a:p>
            <a:pPr marL="0" indent="0">
              <a:buFont typeface="Arial" charset="0"/>
              <a:buNone/>
            </a:pPr>
            <a:r>
              <a:rPr lang="en-US" sz="1800" b="1" u="sng">
                <a:solidFill>
                  <a:schemeClr val="accent2"/>
                </a:solidFill>
                <a:latin typeface="Calibri" charset="0"/>
                <a:ea typeface="MS PGothic" charset="0"/>
              </a:rPr>
              <a:t>What now…(write on bellringer sheet in a complete sentence)</a:t>
            </a:r>
          </a:p>
          <a:p>
            <a:pPr marL="0" indent="0"/>
            <a:r>
              <a:rPr lang="en-US" sz="1800" b="1">
                <a:latin typeface="Calibri" charset="0"/>
                <a:ea typeface="MS PGothic" charset="0"/>
              </a:rPr>
              <a:t>The diagram below shows an ecosystem in which organisms only receive a portion of their resources from the organisms they eat. Answer the questions below.</a:t>
            </a:r>
          </a:p>
          <a:p>
            <a:pPr marL="0" indent="0"/>
            <a:r>
              <a:rPr lang="en-US" sz="1800" b="1">
                <a:latin typeface="Calibri" charset="0"/>
                <a:ea typeface="MS PGothic" charset="0"/>
              </a:rPr>
              <a:t>1.  The 15 primary producers can support ____ primary consumers, _____ secondary consumers, and _____ tertiary consumers.</a:t>
            </a:r>
          </a:p>
          <a:p>
            <a:pPr marL="0" indent="0">
              <a:buFont typeface="Arial" charset="0"/>
              <a:buNone/>
            </a:pPr>
            <a:r>
              <a:rPr lang="en-US" sz="1800" b="1" u="sng">
                <a:solidFill>
                  <a:schemeClr val="accent2"/>
                </a:solidFill>
                <a:latin typeface="Calibri" charset="0"/>
                <a:ea typeface="MS PGothic" charset="0"/>
              </a:rPr>
              <a:t>So what…</a:t>
            </a:r>
            <a:r>
              <a:rPr lang="en-US" sz="1800" b="1" u="sng">
                <a:latin typeface="Calibri" charset="0"/>
                <a:ea typeface="MS PGothic" charset="0"/>
              </a:rPr>
              <a:t> </a:t>
            </a:r>
            <a:r>
              <a:rPr lang="en-US" sz="1800" b="1" u="sng">
                <a:solidFill>
                  <a:schemeClr val="accent2"/>
                </a:solidFill>
                <a:latin typeface="Calibri" charset="0"/>
                <a:ea typeface="MS PGothic" charset="0"/>
              </a:rPr>
              <a:t>(write on bellringer sheet in a complete sentence)</a:t>
            </a:r>
          </a:p>
          <a:p>
            <a:pPr marL="0" indent="0" eaLnBrk="1" hangingPunct="1">
              <a:buFont typeface="Arial" charset="0"/>
              <a:buNone/>
            </a:pPr>
            <a:r>
              <a:rPr lang="en-US" sz="1800" b="1">
                <a:latin typeface="Calibri" charset="0"/>
                <a:ea typeface="MS PGothic" charset="0"/>
              </a:rPr>
              <a:t>. If you wanted to increase the number of secondary consumers that survive, what trophic level (producers, primary consumer, secondary consumer) would you need to increase? Explain WHY.</a:t>
            </a:r>
            <a:endParaRPr lang="en-US" sz="1800" b="1" u="sng">
              <a:solidFill>
                <a:schemeClr val="accent2"/>
              </a:solidFill>
              <a:latin typeface="Calibri" charset="0"/>
              <a:ea typeface="MS PGothic" charset="0"/>
            </a:endParaRPr>
          </a:p>
          <a:p>
            <a:pPr marL="0" indent="0" eaLnBrk="1" hangingPunct="1">
              <a:buFont typeface="Arial" charset="0"/>
              <a:buNone/>
            </a:pPr>
            <a:endParaRPr lang="en-US" sz="1800">
              <a:latin typeface="Calibri" charset="0"/>
              <a:ea typeface="MS PGothic" charset="0"/>
            </a:endParaRPr>
          </a:p>
        </p:txBody>
      </p:sp>
      <p:sp>
        <p:nvSpPr>
          <p:cNvPr id="7172" name="TextBox 5"/>
          <p:cNvSpPr txBox="1">
            <a:spLocks noChangeArrowheads="1"/>
          </p:cNvSpPr>
          <p:nvPr/>
        </p:nvSpPr>
        <p:spPr bwMode="auto">
          <a:xfrm>
            <a:off x="1916113" y="3709988"/>
            <a:ext cx="4489450"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2400" b="1" dirty="0" smtClean="0">
                <a:solidFill>
                  <a:schemeClr val="tx2"/>
                </a:solidFill>
                <a:ea typeface="+mn-ea"/>
              </a:rPr>
              <a:t>Homework:</a:t>
            </a:r>
          </a:p>
          <a:p>
            <a:pPr marL="228600" indent="-228600" eaLnBrk="1" fontAlgn="auto" hangingPunct="1">
              <a:spcBef>
                <a:spcPts val="1800"/>
              </a:spcBef>
              <a:spcAft>
                <a:spcPts val="0"/>
              </a:spcAft>
              <a:buClr>
                <a:schemeClr val="accent1"/>
              </a:buClr>
              <a:buSzPct val="130000"/>
              <a:buFont typeface="Wingdings" pitchFamily="2" charset="2"/>
              <a:buChar char="§"/>
              <a:defRPr/>
            </a:pPr>
            <a:r>
              <a:rPr lang="en-US" sz="2400" b="1" dirty="0" smtClean="0">
                <a:solidFill>
                  <a:schemeClr val="tx1">
                    <a:lumMod val="75000"/>
                    <a:lumOff val="25000"/>
                  </a:schemeClr>
                </a:solidFill>
                <a:ea typeface="+mn-ea"/>
              </a:rPr>
              <a:t>Quiz 2.2 Friday</a:t>
            </a:r>
          </a:p>
          <a:p>
            <a:pPr marL="228600" indent="-228600" eaLnBrk="1" fontAlgn="auto" hangingPunct="1">
              <a:spcBef>
                <a:spcPts val="0"/>
              </a:spcBef>
              <a:spcAft>
                <a:spcPts val="0"/>
              </a:spcAft>
              <a:buClr>
                <a:schemeClr val="accent1"/>
              </a:buClr>
              <a:buSzPct val="130000"/>
              <a:buFont typeface="Wingdings" pitchFamily="2" charset="2"/>
              <a:buChar char="§"/>
              <a:defRPr/>
            </a:pPr>
            <a:r>
              <a:rPr lang="en-US" sz="2400" b="1" dirty="0" smtClean="0">
                <a:solidFill>
                  <a:schemeClr val="tx1">
                    <a:lumMod val="75000"/>
                    <a:lumOff val="25000"/>
                  </a:schemeClr>
                </a:solidFill>
                <a:ea typeface="+mn-ea"/>
              </a:rPr>
              <a:t>Read page 79-86 in text</a:t>
            </a:r>
          </a:p>
          <a:p>
            <a:pPr eaLnBrk="1" fontAlgn="auto" hangingPunct="1">
              <a:spcBef>
                <a:spcPts val="0"/>
              </a:spcBef>
              <a:spcAft>
                <a:spcPts val="0"/>
              </a:spcAft>
              <a:buClr>
                <a:schemeClr val="accent1"/>
              </a:buClr>
              <a:buSzPct val="130000"/>
              <a:defRPr/>
            </a:pPr>
            <a:r>
              <a:rPr lang="en-US" sz="2400" b="1" dirty="0" smtClean="0">
                <a:solidFill>
                  <a:schemeClr val="tx1">
                    <a:lumMod val="75000"/>
                    <a:lumOff val="25000"/>
                  </a:schemeClr>
                </a:solidFill>
                <a:ea typeface="+mn-ea"/>
              </a:rPr>
              <a:t>Answer questions 1a, 1b. </a:t>
            </a:r>
          </a:p>
          <a:p>
            <a:pPr eaLnBrk="1" fontAlgn="auto" hangingPunct="1">
              <a:spcBef>
                <a:spcPts val="0"/>
              </a:spcBef>
              <a:spcAft>
                <a:spcPts val="0"/>
              </a:spcAft>
              <a:buClr>
                <a:schemeClr val="accent1"/>
              </a:buClr>
              <a:buSzPct val="130000"/>
              <a:defRPr/>
            </a:pPr>
            <a:r>
              <a:rPr lang="en-US" sz="2400" b="1" dirty="0" smtClean="0">
                <a:solidFill>
                  <a:schemeClr val="tx1">
                    <a:lumMod val="75000"/>
                    <a:lumOff val="25000"/>
                  </a:schemeClr>
                </a:solidFill>
                <a:ea typeface="+mn-ea"/>
              </a:rPr>
              <a:t>2a,2b</a:t>
            </a:r>
            <a:endParaRPr lang="en-US" sz="2400" b="1" dirty="0">
              <a:solidFill>
                <a:schemeClr val="tx1">
                  <a:lumMod val="75000"/>
                  <a:lumOff val="25000"/>
                </a:schemeClr>
              </a:solidFill>
              <a:ea typeface="+mn-ea"/>
            </a:endParaRPr>
          </a:p>
          <a:p>
            <a:pPr eaLnBrk="1" hangingPunct="1">
              <a:defRPr/>
            </a:pPr>
            <a:endParaRPr lang="en-US" sz="2400" b="1" dirty="0" smtClean="0">
              <a:solidFill>
                <a:schemeClr val="tx2"/>
              </a:solidFill>
              <a:ea typeface="+mn-ea"/>
            </a:endParaRPr>
          </a:p>
        </p:txBody>
      </p:sp>
      <p:sp>
        <p:nvSpPr>
          <p:cNvPr id="10" name="Right Arrow 9"/>
          <p:cNvSpPr/>
          <p:nvPr/>
        </p:nvSpPr>
        <p:spPr>
          <a:xfrm rot="19477206">
            <a:off x="-106363" y="5618163"/>
            <a:ext cx="2214563" cy="863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Write on your pink calendar</a:t>
            </a:r>
          </a:p>
        </p:txBody>
      </p:sp>
      <p:pic>
        <p:nvPicPr>
          <p:cNvPr id="819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314700"/>
            <a:ext cx="3581400" cy="332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819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450" y="4000500"/>
            <a:ext cx="50006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9" name="Rectangle 8"/>
          <p:cNvSpPr/>
          <p:nvPr/>
        </p:nvSpPr>
        <p:spPr>
          <a:xfrm rot="20226647">
            <a:off x="6707188" y="4448175"/>
            <a:ext cx="877887" cy="479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6" name="TextBox 1"/>
          <p:cNvSpPr txBox="1">
            <a:spLocks noChangeArrowheads="1"/>
          </p:cNvSpPr>
          <p:nvPr/>
        </p:nvSpPr>
        <p:spPr bwMode="auto">
          <a:xfrm>
            <a:off x="2432050" y="3200400"/>
            <a:ext cx="3455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b="1" u="sng">
                <a:solidFill>
                  <a:srgbClr val="FF0000"/>
                </a:solidFill>
              </a:rPr>
              <a:t>Put book questions page78 in Bins</a:t>
            </a:r>
          </a:p>
          <a:p>
            <a:pPr eaLnBrk="1" hangingPunct="1"/>
            <a:r>
              <a:rPr lang="en-US" sz="1800" b="1" u="sng">
                <a:solidFill>
                  <a:srgbClr val="FF0000"/>
                </a:solidFill>
              </a:rPr>
              <a:t>ASAP  </a:t>
            </a:r>
          </a:p>
        </p:txBody>
      </p:sp>
    </p:spTree>
    <p:extLst>
      <p:ext uri="{BB962C8B-B14F-4D97-AF65-F5344CB8AC3E}">
        <p14:creationId xmlns:p14="http://schemas.microsoft.com/office/powerpoint/2010/main" val="19186536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655888"/>
            <a:ext cx="4948238" cy="387350"/>
          </a:xfrm>
        </p:spPr>
        <p:txBody>
          <a:bodyPr rtlCol="0">
            <a:normAutofit fontScale="90000"/>
          </a:bodyPr>
          <a:lstStyle/>
          <a:p>
            <a:pPr eaLnBrk="1" fontAlgn="auto" hangingPunct="1">
              <a:spcAft>
                <a:spcPts val="0"/>
              </a:spcAft>
              <a:defRPr/>
            </a:pPr>
            <a:r>
              <a:rPr lang="en-US" sz="2800" dirty="0" smtClean="0">
                <a:solidFill>
                  <a:schemeClr val="accent1"/>
                </a:solidFill>
                <a:ea typeface="+mj-ea"/>
                <a:cs typeface="+mj-cs"/>
              </a:rPr>
              <a:t>What are we going to do?</a:t>
            </a:r>
            <a:endParaRPr lang="en-US" sz="2800" dirty="0">
              <a:solidFill>
                <a:schemeClr val="accent1"/>
              </a:solidFill>
              <a:ea typeface="+mj-ea"/>
              <a:cs typeface="+mj-cs"/>
            </a:endParaRPr>
          </a:p>
        </p:txBody>
      </p:sp>
      <p:sp>
        <p:nvSpPr>
          <p:cNvPr id="3" name="Content Placeholder 2"/>
          <p:cNvSpPr>
            <a:spLocks noGrp="1"/>
          </p:cNvSpPr>
          <p:nvPr>
            <p:ph idx="1"/>
          </p:nvPr>
        </p:nvSpPr>
        <p:spPr>
          <a:xfrm>
            <a:off x="2590800" y="3024188"/>
            <a:ext cx="5237163" cy="1419225"/>
          </a:xfrm>
        </p:spPr>
        <p:txBody>
          <a:bodyPr/>
          <a:lstStyle/>
          <a:p>
            <a:pPr eaLnBrk="1" hangingPunct="1">
              <a:lnSpc>
                <a:spcPct val="80000"/>
              </a:lnSpc>
            </a:pPr>
            <a:r>
              <a:rPr lang="en-US" sz="1800" b="1">
                <a:latin typeface="Calibri" charset="0"/>
                <a:ea typeface="MS PGothic" charset="0"/>
              </a:rPr>
              <a:t>TODAY</a:t>
            </a:r>
            <a:r>
              <a:rPr lang="ja-JP" altLang="en-US" sz="1800" b="1">
                <a:latin typeface="Calibri" charset="0"/>
                <a:ea typeface="MS PGothic" charset="0"/>
              </a:rPr>
              <a:t>’</a:t>
            </a:r>
            <a:r>
              <a:rPr lang="en-US" altLang="ja-JP" sz="1800" b="1">
                <a:latin typeface="Calibri" charset="0"/>
                <a:ea typeface="MS PGothic" charset="0"/>
              </a:rPr>
              <a:t>S OBJECTIVE:</a:t>
            </a:r>
          </a:p>
          <a:p>
            <a:pPr eaLnBrk="1" hangingPunct="1">
              <a:lnSpc>
                <a:spcPct val="80000"/>
              </a:lnSpc>
            </a:pPr>
            <a:r>
              <a:rPr lang="en-US" sz="1800" b="1">
                <a:latin typeface="Times New Roman" charset="0"/>
                <a:ea typeface="MS PGothic" charset="0"/>
                <a:cs typeface="Times New Roman" charset="0"/>
              </a:rPr>
              <a:t>I can analyze the flow of energy through trophic levels in an ecosystem.</a:t>
            </a:r>
          </a:p>
          <a:p>
            <a:pPr eaLnBrk="1" hangingPunct="1">
              <a:lnSpc>
                <a:spcPct val="80000"/>
              </a:lnSpc>
            </a:pPr>
            <a:r>
              <a:rPr lang="en-US" sz="1800" b="1">
                <a:latin typeface="Calibri" charset="0"/>
                <a:ea typeface="MS PGothic" charset="0"/>
              </a:rPr>
              <a:t>I can describe the way matter (water) cycles.</a:t>
            </a:r>
          </a:p>
          <a:p>
            <a:pPr eaLnBrk="1" hangingPunct="1">
              <a:lnSpc>
                <a:spcPct val="80000"/>
              </a:lnSpc>
            </a:pPr>
            <a:endParaRPr lang="en-US" sz="1800" b="1">
              <a:latin typeface="Times New Roman" charset="0"/>
              <a:ea typeface="MS PGothic" charset="0"/>
              <a:cs typeface="Times New Roman" charset="0"/>
            </a:endParaRPr>
          </a:p>
          <a:p>
            <a:pPr eaLnBrk="1" hangingPunct="1">
              <a:lnSpc>
                <a:spcPct val="80000"/>
              </a:lnSpc>
            </a:pPr>
            <a:endParaRPr lang="en-US" altLang="ja-JP" sz="1800" b="1">
              <a:latin typeface="Calibri" charset="0"/>
              <a:ea typeface="MS PGothic" charset="0"/>
            </a:endParaRPr>
          </a:p>
        </p:txBody>
      </p:sp>
      <p:sp>
        <p:nvSpPr>
          <p:cNvPr id="4" name="Title 1"/>
          <p:cNvSpPr txBox="1">
            <a:spLocks/>
          </p:cNvSpPr>
          <p:nvPr/>
        </p:nvSpPr>
        <p:spPr>
          <a:xfrm>
            <a:off x="2876550" y="4324350"/>
            <a:ext cx="4948238" cy="546100"/>
          </a:xfrm>
          <a:prstGeom prst="rect">
            <a:avLst/>
          </a:prstGeom>
        </p:spPr>
        <p:txBody>
          <a:bodyPr anchor="b"/>
          <a:lstStyle/>
          <a:p>
            <a:pPr fontAlgn="auto">
              <a:spcBef>
                <a:spcPts val="0"/>
              </a:spcBef>
              <a:spcAft>
                <a:spcPts val="0"/>
              </a:spcAft>
              <a:defRPr/>
            </a:pPr>
            <a:r>
              <a:rPr lang="en-US" sz="2800" dirty="0">
                <a:solidFill>
                  <a:schemeClr val="accent1"/>
                </a:solidFill>
                <a:latin typeface="+mj-lt"/>
                <a:ea typeface="+mj-ea"/>
                <a:cs typeface="+mj-cs"/>
              </a:rPr>
              <a:t>Why does it matter?</a:t>
            </a:r>
          </a:p>
        </p:txBody>
      </p:sp>
      <p:sp>
        <p:nvSpPr>
          <p:cNvPr id="5" name="Content Placeholder 2"/>
          <p:cNvSpPr txBox="1">
            <a:spLocks/>
          </p:cNvSpPr>
          <p:nvPr/>
        </p:nvSpPr>
        <p:spPr bwMode="auto">
          <a:xfrm>
            <a:off x="2743200" y="4892675"/>
            <a:ext cx="55149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ts val="1800"/>
              </a:spcBef>
              <a:buClr>
                <a:schemeClr val="accent1"/>
              </a:buClr>
              <a:buSzPct val="130000"/>
              <a:buFont typeface="Wingdings" pitchFamily="2" charset="2"/>
              <a:buChar char="§"/>
              <a:defRPr/>
            </a:pPr>
            <a:r>
              <a:rPr lang="en-US" b="1" dirty="0" smtClean="0">
                <a:solidFill>
                  <a:srgbClr val="404040"/>
                </a:solidFill>
                <a:cs typeface="+mn-cs"/>
              </a:rPr>
              <a:t>FUTURE OBJECTIVE:</a:t>
            </a:r>
          </a:p>
          <a:p>
            <a:pPr eaLnBrk="1" hangingPunct="1">
              <a:spcBef>
                <a:spcPts val="1800"/>
              </a:spcBef>
              <a:buClr>
                <a:schemeClr val="accent1"/>
              </a:buClr>
              <a:buSzPct val="130000"/>
              <a:buFont typeface="Wingdings" pitchFamily="2" charset="2"/>
              <a:buChar char="§"/>
              <a:defRPr/>
            </a:pPr>
            <a:r>
              <a:rPr lang="en-US" b="1" dirty="0" smtClean="0">
                <a:solidFill>
                  <a:schemeClr val="tx1">
                    <a:lumMod val="75000"/>
                    <a:lumOff val="25000"/>
                  </a:schemeClr>
                </a:solidFill>
                <a:cs typeface="+mn-cs"/>
              </a:rPr>
              <a:t>We know that lack of water impacted the organisms in our ecosystem game. So, why do you think it is necessary for water to cycle within an ecosystem instead of disappearing completely after being used/consumed?</a:t>
            </a:r>
          </a:p>
          <a:p>
            <a:pPr eaLnBrk="1" hangingPunct="1">
              <a:spcBef>
                <a:spcPts val="1800"/>
              </a:spcBef>
              <a:buClr>
                <a:schemeClr val="accent1"/>
              </a:buClr>
              <a:buSzPct val="130000"/>
              <a:buFont typeface="Wingdings" pitchFamily="2" charset="2"/>
              <a:buChar char="§"/>
              <a:defRPr/>
            </a:pPr>
            <a:endParaRPr lang="en-US" b="1" dirty="0" smtClean="0">
              <a:solidFill>
                <a:srgbClr val="404040"/>
              </a:solidFill>
              <a:cs typeface="+mn-cs"/>
            </a:endParaRPr>
          </a:p>
          <a:p>
            <a:pPr eaLnBrk="1" hangingPunct="1">
              <a:spcBef>
                <a:spcPts val="1800"/>
              </a:spcBef>
              <a:buClr>
                <a:schemeClr val="accent1"/>
              </a:buClr>
              <a:buSzPct val="130000"/>
              <a:defRPr/>
            </a:pPr>
            <a:endParaRPr lang="en-US" b="1" dirty="0" smtClean="0">
              <a:solidFill>
                <a:srgbClr val="404040"/>
              </a:solidFill>
              <a:cs typeface="+mn-cs"/>
            </a:endParaRPr>
          </a:p>
        </p:txBody>
      </p:sp>
      <p:pic>
        <p:nvPicPr>
          <p:cNvPr id="2355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0013"/>
            <a:ext cx="185102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3440113" y="34925"/>
            <a:ext cx="4948237" cy="549275"/>
          </a:xfrm>
          <a:prstGeom prst="rect">
            <a:avLst/>
          </a:prstGeom>
        </p:spPr>
        <p:txBody>
          <a:bodyPr anchor="b"/>
          <a:lstStyle/>
          <a:p>
            <a:pPr fontAlgn="auto">
              <a:spcBef>
                <a:spcPts val="0"/>
              </a:spcBef>
              <a:spcAft>
                <a:spcPts val="0"/>
              </a:spcAft>
              <a:defRPr/>
            </a:pPr>
            <a:r>
              <a:rPr lang="en-US" sz="2800" dirty="0">
                <a:solidFill>
                  <a:schemeClr val="accent1"/>
                </a:solidFill>
                <a:latin typeface="+mj-lt"/>
                <a:ea typeface="+mj-ea"/>
                <a:cs typeface="+mj-cs"/>
              </a:rPr>
              <a:t>What did we do?</a:t>
            </a:r>
          </a:p>
        </p:txBody>
      </p:sp>
      <p:sp>
        <p:nvSpPr>
          <p:cNvPr id="9" name="Content Placeholder 2"/>
          <p:cNvSpPr txBox="1">
            <a:spLocks/>
          </p:cNvSpPr>
          <p:nvPr/>
        </p:nvSpPr>
        <p:spPr bwMode="auto">
          <a:xfrm>
            <a:off x="2590800" y="493713"/>
            <a:ext cx="5530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ts val="1800"/>
              </a:spcBef>
              <a:buClr>
                <a:schemeClr val="accent1"/>
              </a:buClr>
              <a:buSzPct val="130000"/>
              <a:buFont typeface="Wingdings" charset="0"/>
              <a:buChar char="§"/>
            </a:pPr>
            <a:r>
              <a:rPr lang="en-US" altLang="ja-JP" sz="1800" b="1">
                <a:solidFill>
                  <a:srgbClr val="404040"/>
                </a:solidFill>
              </a:rPr>
              <a:t>Past OBJECTIVE:</a:t>
            </a:r>
          </a:p>
          <a:p>
            <a:pPr eaLnBrk="1" hangingPunct="1">
              <a:spcBef>
                <a:spcPts val="1800"/>
              </a:spcBef>
              <a:buClr>
                <a:schemeClr val="accent1"/>
              </a:buClr>
              <a:buSzPct val="130000"/>
              <a:buFont typeface="Wingdings" charset="0"/>
              <a:buChar char="§"/>
            </a:pPr>
            <a:r>
              <a:rPr lang="en-US" sz="1800" b="1">
                <a:solidFill>
                  <a:srgbClr val="404040"/>
                </a:solidFill>
              </a:rPr>
              <a:t>Based on information from yesterday</a:t>
            </a:r>
            <a:r>
              <a:rPr lang="ja-JP" altLang="en-US" sz="1800" b="1">
                <a:solidFill>
                  <a:srgbClr val="404040"/>
                </a:solidFill>
              </a:rPr>
              <a:t>’</a:t>
            </a:r>
            <a:r>
              <a:rPr lang="en-US" altLang="ja-JP" sz="1800" b="1">
                <a:solidFill>
                  <a:srgbClr val="404040"/>
                </a:solidFill>
              </a:rPr>
              <a:t>s work, what percent of energy is passed on from organism to organism?</a:t>
            </a:r>
          </a:p>
          <a:p>
            <a:pPr eaLnBrk="1" hangingPunct="1">
              <a:spcBef>
                <a:spcPts val="1800"/>
              </a:spcBef>
              <a:buClr>
                <a:schemeClr val="accent1"/>
              </a:buClr>
              <a:buSzPct val="130000"/>
            </a:pPr>
            <a:endParaRPr lang="en-US" altLang="ja-JP" sz="1800" b="1">
              <a:solidFill>
                <a:srgbClr val="404040"/>
              </a:solidFill>
            </a:endParaRPr>
          </a:p>
        </p:txBody>
      </p:sp>
    </p:spTree>
    <p:extLst>
      <p:ext uri="{BB962C8B-B14F-4D97-AF65-F5344CB8AC3E}">
        <p14:creationId xmlns:p14="http://schemas.microsoft.com/office/powerpoint/2010/main" val="2245417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accel="50000" decel="50000"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xit" presetSubtype="4" accel="50000" decel="50000" fill="hold" grpId="0" nodeType="with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ppt_x"/>
                                          </p:val>
                                        </p:tav>
                                      </p:tavLst>
                                    </p:anim>
                                    <p:anim calcmode="lin" valueType="num">
                                      <p:cBhvr additive="base">
                                        <p:cTn id="11" dur="500"/>
                                        <p:tgtEl>
                                          <p:spTgt spid="9"/>
                                        </p:tgtEl>
                                        <p:attrNameLst>
                                          <p:attrName>ppt_y</p:attrName>
                                        </p:attrNameLst>
                                      </p:cBhvr>
                                      <p:tavLst>
                                        <p:tav tm="0">
                                          <p:val>
                                            <p:strVal val="ppt_y"/>
                                          </p:val>
                                        </p:tav>
                                        <p:tav tm="100000">
                                          <p:val>
                                            <p:strVal val="1+ppt_h/2"/>
                                          </p:val>
                                        </p:tav>
                                      </p:tavLst>
                                    </p:anim>
                                    <p:set>
                                      <p:cBhvr>
                                        <p:cTn id="12" dur="1" fill="hold">
                                          <p:stCondLst>
                                            <p:cond delay="499"/>
                                          </p:stCondLst>
                                        </p:cTn>
                                        <p:tgtEl>
                                          <p:spTgt spid="9"/>
                                        </p:tgtEl>
                                        <p:attrNameLst>
                                          <p:attrName>style.visibility</p:attrName>
                                        </p:attrNameLst>
                                      </p:cBhvr>
                                      <p:to>
                                        <p:strVal val="hidden"/>
                                      </p:to>
                                    </p:set>
                                  </p:childTnLst>
                                </p:cTn>
                              </p:par>
                              <p:par>
                                <p:cTn id="13" presetID="2" presetClass="entr" presetSubtype="4" accel="50000" decel="5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accel="50000" decel="5000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accel="50000" decel="5000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xit" presetSubtype="4" accel="50000" decel="50000" fill="hold" grpId="1" nodeType="clickEffect">
                                  <p:stCondLst>
                                    <p:cond delay="0"/>
                                  </p:stCondLst>
                                  <p:childTnLst>
                                    <p:anim calcmode="lin" valueType="num">
                                      <p:cBhvr additive="base">
                                        <p:cTn id="38"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9" dur="500"/>
                                        <p:tgtEl>
                                          <p:spTgt spid="3">
                                            <p:txEl>
                                              <p:pRg st="0" end="0"/>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xit" presetSubtype="4" accel="50000" decel="50000" fill="hold" grpId="1" nodeType="clickEffect">
                                  <p:stCondLst>
                                    <p:cond delay="0"/>
                                  </p:stCondLst>
                                  <p:childTnLst>
                                    <p:anim calcmode="lin" valueType="num">
                                      <p:cBhvr additive="base">
                                        <p:cTn id="44"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5" dur="500"/>
                                        <p:tgtEl>
                                          <p:spTgt spid="3">
                                            <p:txEl>
                                              <p:pRg st="1" end="1"/>
                                            </p:txEl>
                                          </p:spTgt>
                                        </p:tgtEl>
                                        <p:attrNameLst>
                                          <p:attrName>ppt_y</p:attrName>
                                        </p:attrNameLst>
                                      </p:cBhvr>
                                      <p:tavLst>
                                        <p:tav tm="0">
                                          <p:val>
                                            <p:strVal val="ppt_y"/>
                                          </p:val>
                                        </p:tav>
                                        <p:tav tm="100000">
                                          <p:val>
                                            <p:strVal val="1+ppt_h/2"/>
                                          </p:val>
                                        </p:tav>
                                      </p:tavLst>
                                    </p:anim>
                                    <p:set>
                                      <p:cBhvr>
                                        <p:cTn id="4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xit" presetSubtype="4" accel="50000" decel="50000" fill="hold" grpId="1" nodeType="clickEffect">
                                  <p:stCondLst>
                                    <p:cond delay="0"/>
                                  </p:stCondLst>
                                  <p:childTnLst>
                                    <p:anim calcmode="lin" valueType="num">
                                      <p:cBhvr additive="base">
                                        <p:cTn id="50"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1" dur="500"/>
                                        <p:tgtEl>
                                          <p:spTgt spid="3">
                                            <p:txEl>
                                              <p:pRg st="2" end="2"/>
                                            </p:txEl>
                                          </p:spTgt>
                                        </p:tgtEl>
                                        <p:attrNameLst>
                                          <p:attrName>ppt_y</p:attrName>
                                        </p:attrNameLst>
                                      </p:cBhvr>
                                      <p:tavLst>
                                        <p:tav tm="0">
                                          <p:val>
                                            <p:strVal val="ppt_y"/>
                                          </p:val>
                                        </p:tav>
                                        <p:tav tm="100000">
                                          <p:val>
                                            <p:strVal val="1+ppt_h/2"/>
                                          </p:val>
                                        </p:tav>
                                      </p:tavLst>
                                    </p:anim>
                                    <p:set>
                                      <p:cBhvr>
                                        <p:cTn id="52" dur="1" fill="hold">
                                          <p:stCondLst>
                                            <p:cond delay="499"/>
                                          </p:stCondLst>
                                        </p:cTn>
                                        <p:tgtEl>
                                          <p:spTgt spid="3">
                                            <p:txEl>
                                              <p:pRg st="2" end="2"/>
                                            </p:txEl>
                                          </p:spTgt>
                                        </p:tgtEl>
                                        <p:attrNameLst>
                                          <p:attrName>style.visibility</p:attrName>
                                        </p:attrNameLst>
                                      </p:cBhvr>
                                      <p:to>
                                        <p:strVal val="hidden"/>
                                      </p:to>
                                    </p:set>
                                  </p:childTnLst>
                                </p:cTn>
                              </p:par>
                              <p:par>
                                <p:cTn id="53" presetID="2" presetClass="exit" presetSubtype="4" accel="50000" decel="50000" fill="hold" grpId="1" nodeType="withEffect">
                                  <p:stCondLst>
                                    <p:cond delay="0"/>
                                  </p:stCondLst>
                                  <p:childTnLst>
                                    <p:anim calcmode="lin" valueType="num">
                                      <p:cBhvr additive="base">
                                        <p:cTn id="54" dur="500"/>
                                        <p:tgtEl>
                                          <p:spTgt spid="2"/>
                                        </p:tgtEl>
                                        <p:attrNameLst>
                                          <p:attrName>ppt_x</p:attrName>
                                        </p:attrNameLst>
                                      </p:cBhvr>
                                      <p:tavLst>
                                        <p:tav tm="0">
                                          <p:val>
                                            <p:strVal val="ppt_x"/>
                                          </p:val>
                                        </p:tav>
                                        <p:tav tm="100000">
                                          <p:val>
                                            <p:strVal val="ppt_x"/>
                                          </p:val>
                                        </p:tav>
                                      </p:tavLst>
                                    </p:anim>
                                    <p:anim calcmode="lin" valueType="num">
                                      <p:cBhvr additive="base">
                                        <p:cTn id="55" dur="500"/>
                                        <p:tgtEl>
                                          <p:spTgt spid="2"/>
                                        </p:tgtEl>
                                        <p:attrNameLst>
                                          <p:attrName>ppt_y</p:attrName>
                                        </p:attrNameLst>
                                      </p:cBhvr>
                                      <p:tavLst>
                                        <p:tav tm="0">
                                          <p:val>
                                            <p:strVal val="ppt_y"/>
                                          </p:val>
                                        </p:tav>
                                        <p:tav tm="100000">
                                          <p:val>
                                            <p:strVal val="1+ppt_h/2"/>
                                          </p:val>
                                        </p:tav>
                                      </p:tavLst>
                                    </p:anim>
                                    <p:set>
                                      <p:cBhvr>
                                        <p:cTn id="56" dur="1" fill="hold">
                                          <p:stCondLst>
                                            <p:cond delay="499"/>
                                          </p:stCondLst>
                                        </p:cTn>
                                        <p:tgtEl>
                                          <p:spTgt spid="2"/>
                                        </p:tgtEl>
                                        <p:attrNameLst>
                                          <p:attrName>style.visibility</p:attrName>
                                        </p:attrNameLst>
                                      </p:cBhvr>
                                      <p:to>
                                        <p:strVal val="hidden"/>
                                      </p:to>
                                    </p:set>
                                  </p:childTnLst>
                                </p:cTn>
                              </p:par>
                              <p:par>
                                <p:cTn id="57" presetID="2" presetClass="entr" presetSubtype="4" accel="50000" decel="5000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accel="50000" decel="5000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ppt_x"/>
                                          </p:val>
                                        </p:tav>
                                        <p:tav tm="100000">
                                          <p:val>
                                            <p:strVal val="#ppt_x"/>
                                          </p:val>
                                        </p:tav>
                                      </p:tavLst>
                                    </p:anim>
                                    <p:anim calcmode="lin" valueType="num">
                                      <p:cBhvr additive="base">
                                        <p:cTn id="6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4" grpId="0"/>
      <p:bldP spid="5"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5105400" cy="715963"/>
          </a:xfrm>
        </p:spPr>
        <p:txBody>
          <a:bodyPr rtlCol="0">
            <a:normAutofit fontScale="90000"/>
          </a:bodyPr>
          <a:lstStyle/>
          <a:p>
            <a:pPr eaLnBrk="1" fontAlgn="auto" hangingPunct="1">
              <a:spcAft>
                <a:spcPts val="0"/>
              </a:spcAft>
              <a:defRPr/>
            </a:pPr>
            <a:r>
              <a:rPr lang="en-US" dirty="0" smtClean="0">
                <a:ea typeface="+mj-ea"/>
                <a:cs typeface="+mj-cs"/>
              </a:rPr>
              <a:t>Agenda</a:t>
            </a:r>
          </a:p>
        </p:txBody>
      </p:sp>
      <p:sp>
        <p:nvSpPr>
          <p:cNvPr id="24578" name="TextBox 2"/>
          <p:cNvSpPr txBox="1">
            <a:spLocks noChangeArrowheads="1"/>
          </p:cNvSpPr>
          <p:nvPr/>
        </p:nvSpPr>
        <p:spPr bwMode="auto">
          <a:xfrm>
            <a:off x="1747838" y="1143000"/>
            <a:ext cx="6781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buFont typeface="Arial" charset="0"/>
              <a:buChar char="•"/>
            </a:pPr>
            <a:r>
              <a:rPr lang="en-US" sz="3600"/>
              <a:t>Bellringer &amp; Share-Out</a:t>
            </a:r>
          </a:p>
          <a:p>
            <a:pPr eaLnBrk="1" hangingPunct="1">
              <a:buFont typeface="Arial" charset="0"/>
              <a:buChar char="•"/>
            </a:pPr>
            <a:r>
              <a:rPr lang="en-US" sz="3600"/>
              <a:t>Go over Ecological Pyramids</a:t>
            </a:r>
          </a:p>
          <a:p>
            <a:pPr eaLnBrk="1" hangingPunct="1">
              <a:buFont typeface="Arial" charset="0"/>
              <a:buChar char="•"/>
            </a:pPr>
            <a:r>
              <a:rPr lang="en-US" sz="3600"/>
              <a:t>Cycles of matter (Water Cycle)</a:t>
            </a:r>
          </a:p>
          <a:p>
            <a:pPr eaLnBrk="1" hangingPunct="1">
              <a:buFont typeface="Arial" charset="0"/>
              <a:buChar char="•"/>
            </a:pPr>
            <a:r>
              <a:rPr lang="en-US" sz="3600"/>
              <a:t>Summary</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191000"/>
            <a:ext cx="3262313"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39662921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rtlCol="0">
            <a:normAutofit fontScale="90000"/>
          </a:bodyPr>
          <a:lstStyle/>
          <a:p>
            <a:pPr eaLnBrk="1" fontAlgn="auto" hangingPunct="1">
              <a:spcAft>
                <a:spcPts val="0"/>
              </a:spcAft>
              <a:defRPr/>
            </a:pPr>
            <a:r>
              <a:rPr lang="en-US" dirty="0" smtClean="0">
                <a:ea typeface="+mj-ea"/>
                <a:cs typeface="+mj-cs"/>
              </a:rPr>
              <a:t>Summary 10/24/17 Week #8</a:t>
            </a:r>
          </a:p>
        </p:txBody>
      </p:sp>
      <p:sp>
        <p:nvSpPr>
          <p:cNvPr id="25602" name="Content Placeholder 2"/>
          <p:cNvSpPr>
            <a:spLocks noGrp="1"/>
          </p:cNvSpPr>
          <p:nvPr>
            <p:ph idx="1"/>
          </p:nvPr>
        </p:nvSpPr>
        <p:spPr>
          <a:xfrm>
            <a:off x="0" y="762000"/>
            <a:ext cx="8229600" cy="1371600"/>
          </a:xfrm>
        </p:spPr>
        <p:txBody>
          <a:bodyPr>
            <a:normAutofit fontScale="55000" lnSpcReduction="20000"/>
          </a:bodyPr>
          <a:lstStyle/>
          <a:p>
            <a:r>
              <a:rPr lang="en-US" b="1">
                <a:latin typeface="Calibri" charset="0"/>
                <a:ea typeface="MS PGothic" charset="0"/>
              </a:rPr>
              <a:t>Match each of the terms with the definition with the term you think best fits.</a:t>
            </a:r>
          </a:p>
          <a:p>
            <a:r>
              <a:rPr lang="en-US" b="1">
                <a:solidFill>
                  <a:srgbClr val="0000FF"/>
                </a:solidFill>
                <a:latin typeface="Calibri" charset="0"/>
                <a:ea typeface="MS PGothic" charset="0"/>
              </a:rPr>
              <a:t>Water vapor</a:t>
            </a:r>
          </a:p>
          <a:p>
            <a:r>
              <a:rPr lang="en-US" b="1">
                <a:solidFill>
                  <a:srgbClr val="0000FF"/>
                </a:solidFill>
                <a:latin typeface="Calibri" charset="0"/>
                <a:ea typeface="MS PGothic" charset="0"/>
              </a:rPr>
              <a:t>Transpiration</a:t>
            </a:r>
          </a:p>
          <a:p>
            <a:r>
              <a:rPr lang="en-US" b="1">
                <a:solidFill>
                  <a:srgbClr val="0000FF"/>
                </a:solidFill>
                <a:latin typeface="Calibri" charset="0"/>
                <a:ea typeface="MS PGothic" charset="0"/>
              </a:rPr>
              <a:t>Precipitation</a:t>
            </a:r>
          </a:p>
          <a:p>
            <a:endParaRPr lang="en-US" b="1">
              <a:solidFill>
                <a:srgbClr val="FF0000"/>
              </a:solidFill>
              <a:latin typeface="Calibri" charset="0"/>
              <a:ea typeface="MS PGothic" charset="0"/>
            </a:endParaRPr>
          </a:p>
        </p:txBody>
      </p:sp>
      <p:sp>
        <p:nvSpPr>
          <p:cNvPr id="25603" name="TextBox 2"/>
          <p:cNvSpPr txBox="1">
            <a:spLocks noChangeArrowheads="1"/>
          </p:cNvSpPr>
          <p:nvPr/>
        </p:nvSpPr>
        <p:spPr bwMode="auto">
          <a:xfrm>
            <a:off x="3124200" y="1752600"/>
            <a:ext cx="57150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ts val="1800"/>
              </a:spcBef>
              <a:buClr>
                <a:schemeClr val="accent1"/>
              </a:buClr>
              <a:buSzPct val="130000"/>
              <a:buFont typeface="Wingdings" charset="0"/>
              <a:buChar char="§"/>
            </a:pPr>
            <a:r>
              <a:rPr lang="en-US" sz="3200" b="1">
                <a:solidFill>
                  <a:srgbClr val="0000FF"/>
                </a:solidFill>
                <a:cs typeface="Arial" charset="0"/>
              </a:rPr>
              <a:t>Loss of water through opening in leaves</a:t>
            </a:r>
          </a:p>
          <a:p>
            <a:pPr eaLnBrk="1" hangingPunct="1">
              <a:spcBef>
                <a:spcPts val="1800"/>
              </a:spcBef>
              <a:buClr>
                <a:schemeClr val="accent1"/>
              </a:buClr>
              <a:buSzPct val="130000"/>
              <a:buFont typeface="Wingdings" charset="0"/>
              <a:buChar char="§"/>
            </a:pPr>
            <a:r>
              <a:rPr lang="en-US" sz="3200" b="1">
                <a:solidFill>
                  <a:srgbClr val="0000FF"/>
                </a:solidFill>
                <a:cs typeface="Arial" charset="0"/>
              </a:rPr>
              <a:t>Water that falls to earth</a:t>
            </a:r>
          </a:p>
          <a:p>
            <a:pPr eaLnBrk="1" hangingPunct="1">
              <a:spcBef>
                <a:spcPts val="1800"/>
              </a:spcBef>
              <a:buClr>
                <a:schemeClr val="accent1"/>
              </a:buClr>
              <a:buSzPct val="130000"/>
              <a:buFont typeface="Wingdings" charset="0"/>
              <a:buChar char="§"/>
            </a:pPr>
            <a:r>
              <a:rPr lang="en-US" sz="3200" b="1">
                <a:solidFill>
                  <a:srgbClr val="0000FF"/>
                </a:solidFill>
                <a:cs typeface="Arial" charset="0"/>
              </a:rPr>
              <a:t>Gas form of H</a:t>
            </a:r>
            <a:r>
              <a:rPr lang="en-US" sz="3200" b="1" baseline="-25000">
                <a:solidFill>
                  <a:srgbClr val="0000FF"/>
                </a:solidFill>
                <a:cs typeface="Arial" charset="0"/>
              </a:rPr>
              <a:t>2</a:t>
            </a:r>
            <a:r>
              <a:rPr lang="en-US" sz="3200" b="1">
                <a:solidFill>
                  <a:srgbClr val="0000FF"/>
                </a:solidFill>
                <a:cs typeface="Arial" charset="0"/>
              </a:rPr>
              <a:t>O</a:t>
            </a:r>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5720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17652384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TotalTime>
  <Words>1772</Words>
  <Application>Microsoft Macintosh PowerPoint</Application>
  <PresentationFormat>On-screen Show (4:3)</PresentationFormat>
  <Paragraphs>244</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Monday 10/23/17 Week #8</vt:lpstr>
      <vt:lpstr>PowerPoint Presentation</vt:lpstr>
      <vt:lpstr>What are we going to do?</vt:lpstr>
      <vt:lpstr>Agenda</vt:lpstr>
      <vt:lpstr>Summary 10/23/17 Week #8  MS Kipp class didn’t do </vt:lpstr>
      <vt:lpstr>Tuesday 10/24/17 Week #8</vt:lpstr>
      <vt:lpstr>What are we going to do?</vt:lpstr>
      <vt:lpstr>Agenda</vt:lpstr>
      <vt:lpstr>Summary 10/24/17 Week #8</vt:lpstr>
      <vt:lpstr>Wednesday 10/25/17 Week #8</vt:lpstr>
      <vt:lpstr>What are we going to do?</vt:lpstr>
      <vt:lpstr>Agenda</vt:lpstr>
      <vt:lpstr>PowerPoint Presentation</vt:lpstr>
      <vt:lpstr>Thursday 10/26/17 Week #8</vt:lpstr>
      <vt:lpstr>What are we going to do?</vt:lpstr>
      <vt:lpstr>Agenda</vt:lpstr>
      <vt:lpstr>Summary 10/26/17 Week #8</vt:lpstr>
      <vt:lpstr>Friday 10/27/17 Week #8</vt:lpstr>
      <vt:lpstr>What are we going to do?</vt:lpstr>
      <vt:lpstr>Agenda</vt:lpstr>
      <vt:lpstr>QUIZ TIME !!!!</vt:lpstr>
      <vt:lpstr>Summary 10/27/17 Week #8</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10/23/17 Week #8</dc:title>
  <dc:creator>melissa</dc:creator>
  <cp:lastModifiedBy>melissa</cp:lastModifiedBy>
  <cp:revision>1</cp:revision>
  <dcterms:created xsi:type="dcterms:W3CDTF">2017-10-27T13:27:02Z</dcterms:created>
  <dcterms:modified xsi:type="dcterms:W3CDTF">2017-10-27T13:31:09Z</dcterms:modified>
</cp:coreProperties>
</file>